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1" r:id="rId4"/>
  </p:sldMasterIdLst>
  <p:notesMasterIdLst>
    <p:notesMasterId r:id="rId15"/>
  </p:notesMasterIdLst>
  <p:handoutMasterIdLst>
    <p:handoutMasterId r:id="rId16"/>
  </p:handoutMasterIdLst>
  <p:sldIdLst>
    <p:sldId id="256" r:id="rId5"/>
    <p:sldId id="270" r:id="rId6"/>
    <p:sldId id="326" r:id="rId7"/>
    <p:sldId id="309" r:id="rId8"/>
    <p:sldId id="355" r:id="rId9"/>
    <p:sldId id="351" r:id="rId10"/>
    <p:sldId id="356" r:id="rId11"/>
    <p:sldId id="352" r:id="rId12"/>
    <p:sldId id="357" r:id="rId13"/>
    <p:sldId id="349" r:id="rId14"/>
  </p:sldIdLst>
  <p:sldSz cx="9144000" cy="6858000" type="screen4x3"/>
  <p:notesSz cx="9296400" cy="7010400"/>
  <p:embeddedFontLst>
    <p:embeddedFont>
      <p:font typeface="Lato" panose="020B0604020202020204" charset="0"/>
      <p:regular r:id="rId17"/>
      <p:bold r:id="rId18"/>
      <p:italic r:id="rId19"/>
      <p:boldItalic r:id="rId20"/>
    </p:embeddedFont>
    <p:embeddedFont>
      <p:font typeface="Raleway" panose="020B0604020202020204" charset="0"/>
      <p:regular r:id="rId21"/>
      <p:bold r:id="rId22"/>
      <p:italic r:id="rId23"/>
      <p:boldItalic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480"/>
    <a:srgbClr val="FFB040"/>
    <a:srgbClr val="0A3A7A"/>
    <a:srgbClr val="2185C5"/>
    <a:srgbClr val="F05A38"/>
    <a:srgbClr val="A7D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853D5-E175-4C74-A88E-65207CB02D4D}" v="633" dt="2022-05-13T22:45:24.255"/>
    <p1510:client id="{0889C6AE-4F13-4922-A511-97C6A36993A7}" v="93" dt="2023-08-01T22:45:23.776"/>
    <p1510:client id="{0ECCBCCA-1CBE-4A53-A273-95D77533ABB7}" v="7" dt="2023-04-25T17:09:03.828"/>
    <p1510:client id="{14DFF87A-BB86-B47B-67E7-714B42055C05}" v="1032" dt="2023-10-18T01:16:19.661"/>
    <p1510:client id="{1BCC64D3-B83C-4D86-ADA8-4757DC4A5201}" v="2254" dt="2022-05-16T00:46:24.734"/>
    <p1510:client id="{1C2D60DA-7D2A-573A-55AC-5A36D2000A77}" v="804" dt="2022-05-17T03:17:00.803"/>
    <p1510:client id="{24067ABD-78CF-405E-9F47-9969AD131679}" v="43" dt="2022-05-16T21:35:06.692"/>
    <p1510:client id="{2AE7E840-204E-7B9D-7A26-922A6CAFE805}" v="82" dt="2023-05-18T21:52:23.963"/>
    <p1510:client id="{2E809C61-EB9E-6C45-CCEC-9933F794BDD4}" v="308" dt="2023-10-17T19:36:39.678"/>
    <p1510:client id="{330F52A3-7F7F-4AA2-96D3-88C2C897E330}" v="20" dt="2021-11-30T18:16:18.628"/>
    <p1510:client id="{3B21A279-1271-43B0-A149-DF18A5B47205}" v="5" dt="2023-05-15T19:05:37.979"/>
    <p1510:client id="{47E0603B-A311-F902-7329-CDBEA0E62601}" v="100" dt="2023-10-18T18:17:47.076"/>
    <p1510:client id="{48C39948-3FA0-4FA8-87CC-340186F7D4E9}" v="23" dt="2021-11-30T20:28:06.587"/>
    <p1510:client id="{4BAC7F62-01E9-4701-BE85-24FD78EEBAEA}" v="1286" dt="2022-05-17T01:44:24.496"/>
    <p1510:client id="{4EE54720-D98F-B0ED-D757-27B2FBD06FD3}" v="491" dt="2023-05-02T16:02:48.099"/>
    <p1510:client id="{5431FBF7-0F5B-02C7-3185-234BFA9D7E96}" v="339" dt="2022-05-16T20:28:20.621"/>
    <p1510:client id="{59FDDD66-A2A6-407A-AAA8-EAF0E56A0B0E}" v="17" dt="2022-03-23T21:30:50.338"/>
    <p1510:client id="{5ACA05EA-364C-4E24-9CF4-B82E5FB6D28E}" v="523" dt="2021-11-16T22:45:11.927"/>
    <p1510:client id="{5E15A315-A994-2EBA-9133-2F24D6ED8631}" v="7" dt="2022-05-16T16:31:49.535"/>
    <p1510:client id="{5EE14698-ACBC-4E67-9B32-D8F2F7E04142}" v="143" dt="2022-05-16T22:05:08.415"/>
    <p1510:client id="{6374A926-8F74-7C35-093C-770463FF5336}" v="237" dt="2022-05-16T18:41:11.530"/>
    <p1510:client id="{648CACB6-2E25-45D5-C119-690C83FCA00D}" v="193" dt="2022-05-17T04:12:53.682"/>
    <p1510:client id="{73C5A7CE-57E1-427C-81FA-7BE9990D8006}" v="52" dt="2022-05-17T17:42:26.623"/>
    <p1510:client id="{812AE31F-84E1-48B9-B942-80495E37239D}" v="11" dt="2022-10-11T15:09:06.650"/>
    <p1510:client id="{8486098A-AE56-4416-856E-7DB484AAED6F}" v="130" dt="2023-04-18T15:58:39.635"/>
    <p1510:client id="{878CB15F-3C21-4917-B2DF-4EFDA43FF257}" v="605" dt="2022-05-16T16:08:40.415"/>
    <p1510:client id="{89BC6943-489C-DCB6-AF96-EA5C1FDD696C}" v="15" dt="2023-05-02T22:11:26.701"/>
    <p1510:client id="{8A444CF1-29B2-9B30-7208-80B18F1BA0D6}" v="136" dt="2023-05-01T19:50:37.902"/>
    <p1510:client id="{9C133A4F-8F25-2B41-1790-7908783F99BF}" v="1" dt="2023-12-06T16:46:07.725"/>
    <p1510:client id="{9CF0A6C3-D7FA-44EF-D52D-DFC0663C6A1D}" v="5" dt="2022-05-17T06:19:19.684"/>
    <p1510:client id="{A588D10E-D534-479C-922C-06D81CFFC393}" v="7" dt="2023-05-01T20:56:33.202"/>
    <p1510:client id="{A99780FA-3F27-76C5-FAA9-71B8D11E3ADB}" v="838" dt="2022-05-17T13:53:59.454"/>
    <p1510:client id="{AAB06B4C-08A1-4A61-825F-756F0C130958}" v="33" dt="2022-05-16T16:52:38.602"/>
    <p1510:client id="{ABBC6D74-FB32-491B-A2FB-D8418D8A3600}" v="5" dt="2023-11-01T15:37:19.579"/>
    <p1510:client id="{ADAD1B5F-8687-4905-88E2-D2D3EB76512D}" v="2" dt="2021-11-16T22:36:04.669"/>
    <p1510:client id="{B4451B19-1C80-A315-413A-6121442BBFC9}" v="2" dt="2023-05-30T05:13:00.084"/>
    <p1510:client id="{BB2FF421-302D-4CF9-A4D9-78BA6DA85652}" v="332" dt="2021-03-30T23:27:25.898"/>
    <p1510:client id="{BC85077A-AF87-4EA5-A653-A372BA41A658}" v="49" dt="2021-11-30T19:56:29.526"/>
    <p1510:client id="{BFC9BF9D-EC2F-4ADC-979B-7946F4DE6F7B}" v="31" dt="2022-11-22T23:15:34.447"/>
    <p1510:client id="{C07E8E08-F162-4028-9A8E-B6DA8E25F502}" v="2" dt="2022-05-16T16:17:22.036"/>
    <p1510:client id="{C18FA497-3111-4AEC-B6A0-7A9CA33751AE}" v="18" dt="2022-05-13T23:13:46.641"/>
    <p1510:client id="{D6241755-9ADC-4B35-8B14-0D9A782B0ABF}" v="1" dt="2022-12-14T17:24:49.487"/>
    <p1510:client id="{D67F1DE4-6779-4EDC-950D-407EE6563EE2}" v="11" dt="2022-10-06T18:29:56.583"/>
    <p1510:client id="{DDD549D8-74BA-4559-A791-B0105B12A260}" v="398" dt="2022-05-16T22:17:32.916"/>
    <p1510:client id="{E42F7D13-AC99-8AA6-5A72-510025D9AA36}" v="164" dt="2022-01-20T16:45:04.283"/>
    <p1510:client id="{E58CE52D-0A5C-DA0D-2C3B-E4B08D677B23}" v="1478" dt="2023-05-01T22:41:26.795"/>
    <p1510:client id="{E77E1DB5-1FCD-40A2-AC49-3FFE226D9779}" v="478" dt="2021-11-30T19:27:59.110"/>
    <p1510:client id="{F4513F3C-3F74-477E-BA41-357752CB24D6}" v="799" dt="2022-05-16T21:02:53.255"/>
    <p1510:client id="{F69ACC90-A61E-4B99-82AC-29287A39EC1E}" v="2" dt="2022-10-06T16:55:59.938"/>
    <p1510:client id="{F970BBBB-00BD-AFC2-6EA6-D76BF51541DD}" v="751" dt="2022-02-09T05:01:06.968"/>
    <p1510:client id="{FB8104B2-5B1B-4987-861B-FAFB0C96C53B}" v="22" dt="2023-09-06T16:18:03.489"/>
    <p1510:client id="{FC29F406-0652-4AE7-A14E-A28138664BDF}" v="70" dt="2021-11-30T16:32:57.051"/>
  </p1510:revLst>
</p1510:revInfo>
</file>

<file path=ppt/tableStyles.xml><?xml version="1.0" encoding="utf-8"?>
<a:tblStyleLst xmlns:a="http://schemas.openxmlformats.org/drawingml/2006/main" def="{5C43EB1C-C8FD-482D-BBBA-708D20B2B7B6}">
  <a:tblStyle styleId="{5C43EB1C-C8FD-482D-BBBA-708D20B2B7B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7" autoAdjust="0"/>
  </p:normalViewPr>
  <p:slideViewPr>
    <p:cSldViewPr snapToGrid="0">
      <p:cViewPr varScale="1">
        <p:scale>
          <a:sx n="70" d="100"/>
          <a:sy n="70" d="100"/>
        </p:scale>
        <p:origin x="18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D7EFE4FA-DF33-417D-A3F8-A4104ADFF1A4}" type="datetimeFigureOut">
              <a:rPr lang="en-US" smtClean="0"/>
              <a:t>2/28/2024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CCAE966-A425-4D93-A514-51644D22A7C1}" type="slidenum">
              <a:rPr lang="en-US" smtClean="0"/>
              <a:t>‹#›</a:t>
            </a:fld>
            <a:endParaRPr lang="en-US"/>
          </a:p>
        </p:txBody>
      </p:sp>
    </p:spTree>
    <p:extLst>
      <p:ext uri="{BB962C8B-B14F-4D97-AF65-F5344CB8AC3E}">
        <p14:creationId xmlns:p14="http://schemas.microsoft.com/office/powerpoint/2010/main" val="42828860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72822477"/>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6208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r>
              <a:rPr lang="en-US"/>
              <a:t>Our program participants’ stories are as varied as their individual backgrounds but the common thread is that they each have obstacles that hold them back from getting a job and creating a better life.</a:t>
            </a:r>
          </a:p>
          <a:p>
            <a:r>
              <a:rPr lang="en-US"/>
              <a:t>(Refer to slide)</a:t>
            </a:r>
          </a:p>
          <a:p>
            <a:r>
              <a:rPr lang="en-US"/>
              <a:t>Goodwill is an accredited educational institution by the Workforce Training and Education Coordinating Board of Washington State and consistently receives the highest endorsement from the National Rehabilitation Accreditation Commission (CARF) for our job training skills.</a:t>
            </a:r>
          </a:p>
          <a:p>
            <a:pPr marL="0" indent="0">
              <a:buNone/>
            </a:pPr>
            <a:endParaRPr/>
          </a:p>
        </p:txBody>
      </p:sp>
    </p:spTree>
    <p:extLst>
      <p:ext uri="{BB962C8B-B14F-4D97-AF65-F5344CB8AC3E}">
        <p14:creationId xmlns:p14="http://schemas.microsoft.com/office/powerpoint/2010/main" val="209246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1159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562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 indent="0" algn="l">
              <a:buSzPct val="100000"/>
              <a:buNone/>
            </a:pPr>
            <a:r>
              <a:rPr lang="en-US" sz="1100" b="1" dirty="0" smtClean="0"/>
              <a:t>Goodwill’s 2023 VITA site:</a:t>
            </a:r>
          </a:p>
          <a:p>
            <a:pPr marL="38100" indent="0" algn="l">
              <a:buSzPct val="100000"/>
              <a:buNone/>
            </a:pPr>
            <a:r>
              <a:rPr lang="en-US" sz="1100" dirty="0" smtClean="0"/>
              <a:t>312 Federal Tax returns</a:t>
            </a:r>
          </a:p>
          <a:p>
            <a:pPr marL="38100" indent="0" algn="l">
              <a:buSzPct val="100000"/>
              <a:buNone/>
            </a:pPr>
            <a:r>
              <a:rPr lang="en-US" sz="1100" dirty="0" smtClean="0"/>
              <a:t>83 WA State Working Families Tax Credits </a:t>
            </a:r>
          </a:p>
          <a:p>
            <a:pPr marL="38100" indent="0" algn="l">
              <a:buSzPct val="100000"/>
              <a:buNone/>
            </a:pPr>
            <a:r>
              <a:rPr lang="en-US" sz="1100" dirty="0" smtClean="0"/>
              <a:t>$463,903 in total refunds</a:t>
            </a:r>
          </a:p>
          <a:p>
            <a:pPr marL="38100" indent="0" algn="l">
              <a:buSzPct val="100000"/>
              <a:buNone/>
            </a:pPr>
            <a:r>
              <a:rPr lang="en-US" sz="1100" dirty="0" smtClean="0"/>
              <a:t>$46,781 in tax preparation dollars saved</a:t>
            </a:r>
          </a:p>
          <a:p>
            <a:endParaRPr lang="en-US" dirty="0"/>
          </a:p>
        </p:txBody>
      </p:sp>
    </p:spTree>
    <p:extLst>
      <p:ext uri="{BB962C8B-B14F-4D97-AF65-F5344CB8AC3E}">
        <p14:creationId xmlns:p14="http://schemas.microsoft.com/office/powerpoint/2010/main" val="149081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5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938914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3198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5281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37852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Tree>
    <p:extLst>
      <p:ext uri="{BB962C8B-B14F-4D97-AF65-F5344CB8AC3E}">
        <p14:creationId xmlns:p14="http://schemas.microsoft.com/office/powerpoint/2010/main" val="153229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34;p5"/>
          <p:cNvSpPr/>
          <p:nvPr userDrawn="1"/>
        </p:nvSpPr>
        <p:spPr>
          <a:xfrm>
            <a:off x="7356366" y="6755100"/>
            <a:ext cx="893700" cy="102900"/>
          </a:xfrm>
          <a:prstGeom prst="rect">
            <a:avLst/>
          </a:prstGeom>
          <a:solidFill>
            <a:srgbClr val="FF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p5"/>
          <p:cNvSpPr/>
          <p:nvPr userDrawn="1"/>
        </p:nvSpPr>
        <p:spPr>
          <a:xfrm>
            <a:off x="8250312" y="6755100"/>
            <a:ext cx="893700" cy="102900"/>
          </a:xfrm>
          <a:prstGeom prst="rect">
            <a:avLst/>
          </a:prstGeom>
          <a:solidFill>
            <a:srgbClr val="F05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p5"/>
          <p:cNvSpPr/>
          <p:nvPr userDrawn="1"/>
        </p:nvSpPr>
        <p:spPr>
          <a:xfrm>
            <a:off x="0" y="6755100"/>
            <a:ext cx="893700" cy="102900"/>
          </a:xfrm>
          <a:prstGeom prst="rect">
            <a:avLst/>
          </a:prstGeom>
          <a:solidFill>
            <a:srgbClr val="A7D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p5"/>
          <p:cNvSpPr/>
          <p:nvPr userDrawn="1"/>
        </p:nvSpPr>
        <p:spPr>
          <a:xfrm>
            <a:off x="893710" y="6755100"/>
            <a:ext cx="6462600" cy="102900"/>
          </a:xfrm>
          <a:prstGeom prst="rect">
            <a:avLst/>
          </a:prstGeom>
          <a:solidFill>
            <a:srgbClr val="0A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76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8" name="Google Shape;38;p5"/>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10199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22" name="Google Shape;22;p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2453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28D29-1ECB-41DF-951B-2A23F95AD026}"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648137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445160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664872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20782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387634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50884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375914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54444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2/28/2024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63814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dwillwa.org/career-hub" TargetMode="External"/><Relationship Id="rId2" Type="http://schemas.openxmlformats.org/officeDocument/2006/relationships/hyperlink" Target="http://www.tinyurl.com/GoodwillFlyers" TargetMode="Externa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hyperlink" Target="https://goodwillwa.org/career-hub" TargetMode="External"/><Relationship Id="rId4" Type="http://schemas.openxmlformats.org/officeDocument/2006/relationships/hyperlink" Target="mailto:CareerHub@goodwillw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 Id="rId6" Type="http://schemas.openxmlformats.org/officeDocument/2006/relationships/image" Target="../media/image10.tmp"/><Relationship Id="rId5" Type="http://schemas.openxmlformats.org/officeDocument/2006/relationships/image" Target="../media/image3.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www.tinyurl.com/Goodwill-FOC"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hyperlink" Target="mailto:FOC@goodwillwa.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dwillwa.as.m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hyperlink" Target="http://www.irs.gov/vi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mailto:FOC@goodwillwa.org" TargetMode="External"/><Relationship Id="rId5" Type="http://schemas.openxmlformats.org/officeDocument/2006/relationships/hyperlink" Target="mailto:CareerHub@goodwillwa.org" TargetMode="Externa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3" y="-55604"/>
            <a:ext cx="9174892" cy="69074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410" y="-55604"/>
            <a:ext cx="3009418" cy="11283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4FC1-2481-E4A4-0AA1-F3661E03164C}"/>
              </a:ext>
            </a:extLst>
          </p:cNvPr>
          <p:cNvSpPr>
            <a:spLocks noGrp="1"/>
          </p:cNvSpPr>
          <p:nvPr>
            <p:ph type="ctrTitle"/>
          </p:nvPr>
        </p:nvSpPr>
        <p:spPr>
          <a:xfrm>
            <a:off x="1186542" y="701249"/>
            <a:ext cx="6662058" cy="1546500"/>
          </a:xfrm>
        </p:spPr>
        <p:txBody>
          <a:bodyPr/>
          <a:lstStyle/>
          <a:p>
            <a:r>
              <a:rPr lang="en-US" sz="2800" b="1" dirty="0">
                <a:solidFill>
                  <a:srgbClr val="002060"/>
                </a:solidFill>
              </a:rPr>
              <a:t>Find </a:t>
            </a:r>
            <a:r>
              <a:rPr lang="en-US" sz="2800" b="1" dirty="0" smtClean="0">
                <a:solidFill>
                  <a:srgbClr val="002060"/>
                </a:solidFill>
              </a:rPr>
              <a:t>all Goodwill current program </a:t>
            </a:r>
            <a:r>
              <a:rPr lang="en-US" sz="2800" b="1" dirty="0">
                <a:solidFill>
                  <a:srgbClr val="002060"/>
                </a:solidFill>
              </a:rPr>
              <a:t>Flyers at </a:t>
            </a:r>
            <a:r>
              <a:rPr lang="en-US" sz="2800" b="1" dirty="0" smtClean="0">
                <a:solidFill>
                  <a:srgbClr val="002060"/>
                </a:solidFill>
                <a:hlinkClick r:id="rId2"/>
              </a:rPr>
              <a:t>www.tinyurl.com/GoodwillFlyers</a:t>
            </a:r>
            <a:r>
              <a:rPr lang="en-US" sz="2800" b="1" dirty="0" smtClean="0">
                <a:solidFill>
                  <a:srgbClr val="002060"/>
                </a:solidFill>
              </a:rPr>
              <a:t> </a:t>
            </a:r>
            <a:endParaRPr lang="en-US" sz="2800" b="1" dirty="0">
              <a:solidFill>
                <a:srgbClr val="002060"/>
              </a:solidFill>
            </a:endParaRPr>
          </a:p>
        </p:txBody>
      </p:sp>
      <p:sp>
        <p:nvSpPr>
          <p:cNvPr id="3" name="Subtitle 2">
            <a:extLst>
              <a:ext uri="{FF2B5EF4-FFF2-40B4-BE49-F238E27FC236}">
                <a16:creationId xmlns:a16="http://schemas.microsoft.com/office/drawing/2014/main" id="{ED78780A-438D-6C3E-884B-928C2F3B06AE}"/>
              </a:ext>
            </a:extLst>
          </p:cNvPr>
          <p:cNvSpPr>
            <a:spLocks noGrp="1"/>
          </p:cNvSpPr>
          <p:nvPr>
            <p:ph type="subTitle" idx="1"/>
          </p:nvPr>
        </p:nvSpPr>
        <p:spPr>
          <a:xfrm>
            <a:off x="1186543" y="3010756"/>
            <a:ext cx="6662057" cy="1468880"/>
          </a:xfrm>
        </p:spPr>
        <p:txBody>
          <a:bodyPr>
            <a:normAutofit/>
          </a:bodyPr>
          <a:lstStyle/>
          <a:p>
            <a:r>
              <a:rPr lang="en-US" sz="2800" dirty="0" smtClean="0">
                <a:solidFill>
                  <a:srgbClr val="002060"/>
                </a:solidFill>
                <a:latin typeface="+mj-lt"/>
              </a:rPr>
              <a:t>Visit our website &amp; sign up for the Goodwill Career Hub monthly newsletter at </a:t>
            </a:r>
            <a:r>
              <a:rPr lang="en-US" sz="2800" dirty="0" smtClean="0">
                <a:solidFill>
                  <a:srgbClr val="002060"/>
                </a:solidFill>
                <a:latin typeface="+mj-lt"/>
                <a:hlinkClick r:id="rId3"/>
              </a:rPr>
              <a:t>www.goodwillwa.org/career-hub</a:t>
            </a:r>
            <a:r>
              <a:rPr lang="en-US" sz="2800" dirty="0" smtClean="0">
                <a:solidFill>
                  <a:srgbClr val="002060"/>
                </a:solidFill>
                <a:latin typeface="+mj-lt"/>
              </a:rPr>
              <a:t> </a:t>
            </a:r>
            <a:endParaRPr lang="en-US" sz="2800" dirty="0">
              <a:solidFill>
                <a:srgbClr val="002060"/>
              </a:solidFill>
              <a:latin typeface="+mj-lt"/>
            </a:endParaRPr>
          </a:p>
        </p:txBody>
      </p:sp>
      <p:pic>
        <p:nvPicPr>
          <p:cNvPr id="5" name="Picture 4">
            <a:extLst>
              <a:ext uri="{FF2B5EF4-FFF2-40B4-BE49-F238E27FC236}">
                <a16:creationId xmlns:a16="http://schemas.microsoft.com/office/drawing/2014/main" id="{F7501511-3486-45BD-16D8-9B2CDFFCAEF4}"/>
              </a:ext>
            </a:extLst>
          </p:cNvPr>
          <p:cNvPicPr>
            <a:picLocks noChangeAspect="1"/>
          </p:cNvPicPr>
          <p:nvPr/>
        </p:nvPicPr>
        <p:blipFill>
          <a:blip r:embed="rId4"/>
          <a:stretch>
            <a:fillRect/>
          </a:stretch>
        </p:blipFill>
        <p:spPr>
          <a:xfrm>
            <a:off x="2286000" y="4889100"/>
            <a:ext cx="4572000" cy="1331366"/>
          </a:xfrm>
          <a:prstGeom prst="rect">
            <a:avLst/>
          </a:prstGeom>
        </p:spPr>
      </p:pic>
      <p:cxnSp>
        <p:nvCxnSpPr>
          <p:cNvPr id="6" name="Straight Arrow Connector 5">
            <a:extLst>
              <a:ext uri="{FF2B5EF4-FFF2-40B4-BE49-F238E27FC236}">
                <a16:creationId xmlns:a16="http://schemas.microsoft.com/office/drawing/2014/main" id="{903DB11C-D6DE-EDF7-D672-F4192B8013EC}"/>
              </a:ext>
            </a:extLst>
          </p:cNvPr>
          <p:cNvCxnSpPr/>
          <p:nvPr/>
        </p:nvCxnSpPr>
        <p:spPr>
          <a:xfrm>
            <a:off x="1807828" y="2657213"/>
            <a:ext cx="5538831" cy="23070"/>
          </a:xfrm>
          <a:prstGeom prst="straightConnector1">
            <a:avLst/>
          </a:prstGeom>
          <a:ln w="28575">
            <a:solidFill>
              <a:srgbClr val="FFB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85C5"/>
        </a:solidFill>
        <a:effectLst/>
      </p:bgPr>
    </p:bg>
    <p:spTree>
      <p:nvGrpSpPr>
        <p:cNvPr id="1" name="Shape 221"/>
        <p:cNvGrpSpPr/>
        <p:nvPr/>
      </p:nvGrpSpPr>
      <p:grpSpPr>
        <a:xfrm>
          <a:off x="0" y="0"/>
          <a:ext cx="0" cy="0"/>
          <a:chOff x="0" y="0"/>
          <a:chExt cx="0" cy="0"/>
        </a:xfrm>
      </p:grpSpPr>
      <p:sp>
        <p:nvSpPr>
          <p:cNvPr id="222" name="Google Shape;222;p26"/>
          <p:cNvSpPr txBox="1">
            <a:spLocks noGrp="1"/>
          </p:cNvSpPr>
          <p:nvPr>
            <p:ph type="ctrTitle" idx="4294967295"/>
          </p:nvPr>
        </p:nvSpPr>
        <p:spPr>
          <a:xfrm>
            <a:off x="895927" y="451296"/>
            <a:ext cx="7471786" cy="1384995"/>
          </a:xfrm>
          <a:prstGeom prst="rect">
            <a:avLst/>
          </a:prstGeom>
        </p:spPr>
        <p:txBody>
          <a:bodyPr wrap="square">
            <a:spAutoFit/>
          </a:bodyPr>
          <a:lstStyle/>
          <a:p>
            <a:pPr marL="0" lvl="0" indent="0" algn="ctr">
              <a:lnSpc>
                <a:spcPct val="150000"/>
              </a:lnSpc>
              <a:buClr>
                <a:srgbClr val="000000"/>
              </a:buClr>
              <a:buFont typeface="Arial"/>
              <a:buNone/>
            </a:pPr>
            <a:r>
              <a:rPr lang="en" sz="2800" b="1" dirty="0" smtClean="0">
                <a:solidFill>
                  <a:schemeClr val="bg1"/>
                </a:solidFill>
                <a:latin typeface="Arial"/>
                <a:ea typeface="Arial"/>
                <a:cs typeface="Arial"/>
                <a:sym typeface="Lato"/>
              </a:rPr>
              <a:t>Goodwill of the Olympics &amp; Rainier Region </a:t>
            </a:r>
            <a:br>
              <a:rPr lang="en" sz="2800" b="1" dirty="0" smtClean="0">
                <a:solidFill>
                  <a:schemeClr val="bg1"/>
                </a:solidFill>
                <a:latin typeface="Arial"/>
                <a:ea typeface="Arial"/>
                <a:cs typeface="Arial"/>
                <a:sym typeface="Lato"/>
              </a:rPr>
            </a:br>
            <a:r>
              <a:rPr lang="en" sz="2800" b="1" i="1" dirty="0" smtClean="0">
                <a:solidFill>
                  <a:schemeClr val="bg1"/>
                </a:solidFill>
                <a:latin typeface="Arial"/>
                <a:ea typeface="Arial"/>
                <a:cs typeface="Arial"/>
                <a:sym typeface="Lato"/>
              </a:rPr>
              <a:t>Our Vision &amp; Mission</a:t>
            </a:r>
            <a:endParaRPr sz="2800" b="1" i="1" dirty="0">
              <a:solidFill>
                <a:schemeClr val="bg1"/>
              </a:solidFill>
              <a:latin typeface="Arial"/>
              <a:ea typeface="Arial"/>
              <a:cs typeface="Arial"/>
              <a:sym typeface="Lato"/>
            </a:endParaRPr>
          </a:p>
        </p:txBody>
      </p:sp>
      <p:sp>
        <p:nvSpPr>
          <p:cNvPr id="223" name="Google Shape;223;p26"/>
          <p:cNvSpPr txBox="1">
            <a:spLocks noGrp="1"/>
          </p:cNvSpPr>
          <p:nvPr>
            <p:ph type="subTitle" idx="4294967295"/>
          </p:nvPr>
        </p:nvSpPr>
        <p:spPr>
          <a:xfrm>
            <a:off x="895926" y="2002848"/>
            <a:ext cx="7471787" cy="3346450"/>
          </a:xfrm>
          <a:prstGeom prst="rect">
            <a:avLst/>
          </a:prstGeom>
          <a:noFill/>
          <a:ln>
            <a:noFill/>
          </a:ln>
        </p:spPr>
        <p:txBody>
          <a:bodyPr spcFirstLastPara="1" wrap="square" lIns="91425" tIns="91425" rIns="91425" bIns="91425" anchor="t" anchorCtr="0">
            <a:noAutofit/>
          </a:bodyPr>
          <a:lstStyle/>
          <a:p>
            <a:pPr marL="38100" indent="0">
              <a:buSzPts val="1100"/>
              <a:buNone/>
            </a:pPr>
            <a:r>
              <a:rPr lang="en-US" sz="2000" b="1" dirty="0">
                <a:solidFill>
                  <a:schemeClr val="bg1"/>
                </a:solidFill>
                <a:latin typeface="+mj-lt"/>
              </a:rPr>
              <a:t>Our vision is that every person has the opportunity to learn, work and thrive in all aspects of life.</a:t>
            </a:r>
            <a:endParaRPr lang="en-US" dirty="0">
              <a:solidFill>
                <a:schemeClr val="bg1"/>
              </a:solidFill>
            </a:endParaRPr>
          </a:p>
          <a:p>
            <a:pPr marL="38100" lvl="0" indent="0">
              <a:buSzPts val="1100"/>
              <a:buNone/>
            </a:pPr>
            <a:endParaRPr lang="en-US" sz="2000" b="1" dirty="0">
              <a:solidFill>
                <a:schemeClr val="bg1"/>
              </a:solidFill>
              <a:latin typeface="+mj-lt"/>
            </a:endParaRPr>
          </a:p>
          <a:p>
            <a:pPr marL="38100" indent="0">
              <a:buSzPts val="1100"/>
              <a:buNone/>
            </a:pPr>
            <a:r>
              <a:rPr lang="en-US" sz="2000" b="1" dirty="0">
                <a:solidFill>
                  <a:schemeClr val="bg1"/>
                </a:solidFill>
                <a:latin typeface="+mj-lt"/>
              </a:rPr>
              <a:t>To achieve our vision, we are committed to dismantling racism and advancing equity, diversity and inclusion so we can help people reach their fullest potential through education, job placement and career pathway services. We do our work with great gratitude for our community donations, purchases, and partnerships that make our mission possible.</a:t>
            </a:r>
          </a:p>
          <a:p>
            <a:pPr marL="38100" lvl="0" indent="0">
              <a:buSzPts val="1100"/>
              <a:buNone/>
            </a:pPr>
            <a:endParaRPr lang="en-US" sz="1800" b="1" dirty="0">
              <a:solidFill>
                <a:srgbClr val="0A3A7A"/>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815" y="5062971"/>
            <a:ext cx="3810008" cy="11094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ap&#10;&#10;Description automatically generated">
            <a:extLst>
              <a:ext uri="{FF2B5EF4-FFF2-40B4-BE49-F238E27FC236}">
                <a16:creationId xmlns:a16="http://schemas.microsoft.com/office/drawing/2014/main" id="{EC056C85-95B5-4E66-85A6-CD82BC19AAB4}"/>
              </a:ext>
            </a:extLst>
          </p:cNvPr>
          <p:cNvPicPr>
            <a:picLocks noChangeAspect="1"/>
          </p:cNvPicPr>
          <p:nvPr/>
        </p:nvPicPr>
        <p:blipFill>
          <a:blip r:embed="rId2"/>
          <a:stretch>
            <a:fillRect/>
          </a:stretch>
        </p:blipFill>
        <p:spPr>
          <a:xfrm>
            <a:off x="460587" y="1416044"/>
            <a:ext cx="8314074" cy="5120640"/>
          </a:xfrm>
          <a:prstGeom prst="rect">
            <a:avLst/>
          </a:prstGeom>
        </p:spPr>
      </p:pic>
      <p:sp>
        <p:nvSpPr>
          <p:cNvPr id="5" name="Google Shape;222;p26">
            <a:extLst>
              <a:ext uri="{FF2B5EF4-FFF2-40B4-BE49-F238E27FC236}">
                <a16:creationId xmlns:a16="http://schemas.microsoft.com/office/drawing/2014/main" id="{41ACC654-403D-4686-81FE-2D0E878969D1}"/>
              </a:ext>
            </a:extLst>
          </p:cNvPr>
          <p:cNvSpPr txBox="1">
            <a:spLocks/>
          </p:cNvSpPr>
          <p:nvPr/>
        </p:nvSpPr>
        <p:spPr>
          <a:xfrm>
            <a:off x="1459345" y="492745"/>
            <a:ext cx="6465226" cy="923299"/>
          </a:xfrm>
          <a:prstGeom prst="rect">
            <a:avLst/>
          </a:prstGeom>
          <a:noFill/>
          <a:ln>
            <a:noFill/>
          </a:ln>
        </p:spPr>
        <p:txBody>
          <a:bodyPr spcFirstLastPara="1" wrap="square" lIns="91425" tIns="91425" rIns="91425" bIns="91425"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pPr>
              <a:buClr>
                <a:srgbClr val="000000"/>
              </a:buClr>
            </a:pPr>
            <a:r>
              <a:rPr lang="en-US" sz="2400" b="1" dirty="0" smtClean="0">
                <a:solidFill>
                  <a:srgbClr val="0A3A7A"/>
                </a:solidFill>
                <a:latin typeface="Arial"/>
                <a:ea typeface="Arial"/>
                <a:cs typeface="Arial"/>
                <a:sym typeface="Lato"/>
              </a:rPr>
              <a:t>Goodwill of the Olympics &amp; Rainier Region provides services to a </a:t>
            </a:r>
            <a:r>
              <a:rPr lang="en-US" sz="2400" b="1" dirty="0">
                <a:solidFill>
                  <a:srgbClr val="0A3A7A"/>
                </a:solidFill>
                <a:latin typeface="Arial"/>
                <a:ea typeface="Arial"/>
                <a:cs typeface="Arial"/>
                <a:sym typeface="Lato"/>
              </a:rPr>
              <a:t>15 County region</a:t>
            </a:r>
          </a:p>
        </p:txBody>
      </p:sp>
      <p:pic>
        <p:nvPicPr>
          <p:cNvPr id="7" name="Picture 6" descr="Graphical user interface, text&#10;&#10;Description automatically generated">
            <a:extLst>
              <a:ext uri="{FF2B5EF4-FFF2-40B4-BE49-F238E27FC236}">
                <a16:creationId xmlns:a16="http://schemas.microsoft.com/office/drawing/2014/main" id="{2960946A-6006-46BE-B8C6-8A2F34423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140" y="5600071"/>
            <a:ext cx="3009418" cy="1128375"/>
          </a:xfrm>
          <a:prstGeom prst="rect">
            <a:avLst/>
          </a:prstGeom>
        </p:spPr>
      </p:pic>
    </p:spTree>
    <p:extLst>
      <p:ext uri="{BB962C8B-B14F-4D97-AF65-F5344CB8AC3E}">
        <p14:creationId xmlns:p14="http://schemas.microsoft.com/office/powerpoint/2010/main" val="903840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8" name="Google Shape;161;p21"/>
          <p:cNvSpPr txBox="1">
            <a:spLocks noGrp="1"/>
          </p:cNvSpPr>
          <p:nvPr>
            <p:ph type="title"/>
          </p:nvPr>
        </p:nvSpPr>
        <p:spPr>
          <a:xfrm>
            <a:off x="0" y="262791"/>
            <a:ext cx="5114763" cy="1858010"/>
          </a:xfrm>
          <a:prstGeom prst="rect">
            <a:avLst/>
          </a:prstGeom>
        </p:spPr>
        <p:txBody>
          <a:bodyPr spcFirstLastPara="1" wrap="square" lIns="91425" tIns="91425" rIns="91425" bIns="91425" anchor="b" anchorCtr="0">
            <a:noAutofit/>
          </a:bodyPr>
          <a:lstStyle/>
          <a:p>
            <a:pPr algn="ctr"/>
            <a:r>
              <a:rPr lang="en" sz="2600" b="1" dirty="0">
                <a:solidFill>
                  <a:srgbClr val="0A3A7A"/>
                </a:solidFill>
                <a:latin typeface="+mj-lt"/>
              </a:rPr>
              <a:t>Goodwill </a:t>
            </a:r>
            <a:r>
              <a:rPr lang="en" sz="2600" b="1" dirty="0" smtClean="0">
                <a:solidFill>
                  <a:srgbClr val="0A3A7A"/>
                </a:solidFill>
                <a:latin typeface="+mj-lt"/>
              </a:rPr>
              <a:t>Work Opportunity Center</a:t>
            </a:r>
            <a:br>
              <a:rPr lang="en" sz="2600" b="1" dirty="0" smtClean="0">
                <a:solidFill>
                  <a:srgbClr val="0A3A7A"/>
                </a:solidFill>
                <a:latin typeface="+mj-lt"/>
              </a:rPr>
            </a:br>
            <a:r>
              <a:rPr lang="en" sz="2600" b="1" dirty="0" smtClean="0">
                <a:solidFill>
                  <a:srgbClr val="0A3A7A"/>
                </a:solidFill>
                <a:latin typeface="+mj-lt"/>
              </a:rPr>
              <a:t>Career Hub</a:t>
            </a:r>
            <a:r>
              <a:rPr lang="en" sz="4800" b="1" dirty="0">
                <a:latin typeface="+mj-lt"/>
              </a:rPr>
              <a:t/>
            </a:r>
            <a:br>
              <a:rPr lang="en" sz="4800" b="1" dirty="0">
                <a:latin typeface="+mj-lt"/>
              </a:rPr>
            </a:br>
            <a:endParaRPr lang="en" sz="4800" b="1" dirty="0">
              <a:solidFill>
                <a:srgbClr val="0A3A7A"/>
              </a:solidFill>
              <a:latin typeface="+mj-lt"/>
            </a:endParaRPr>
          </a:p>
        </p:txBody>
      </p:sp>
      <p:sp>
        <p:nvSpPr>
          <p:cNvPr id="19" name="Google Shape;162;p21"/>
          <p:cNvSpPr txBox="1">
            <a:spLocks noGrp="1"/>
          </p:cNvSpPr>
          <p:nvPr>
            <p:ph type="body" idx="1"/>
          </p:nvPr>
        </p:nvSpPr>
        <p:spPr>
          <a:xfrm>
            <a:off x="448667" y="1461598"/>
            <a:ext cx="4217427" cy="3907922"/>
          </a:xfrm>
          <a:prstGeom prst="rect">
            <a:avLst/>
          </a:prstGeom>
        </p:spPr>
        <p:txBody>
          <a:bodyPr spcFirstLastPara="1" wrap="square" lIns="91425" tIns="91425" rIns="91425" bIns="91425" anchor="t" anchorCtr="0">
            <a:noAutofit/>
          </a:bodyPr>
          <a:lstStyle/>
          <a:p>
            <a:pPr marL="285750" indent="-285750">
              <a:buSzPct val="100000"/>
              <a:buFont typeface="Wingdings" panose="05000000000000000000" pitchFamily="2" charset="2"/>
              <a:buChar char="§"/>
            </a:pPr>
            <a:r>
              <a:rPr lang="en-US" sz="1800" dirty="0">
                <a:solidFill>
                  <a:schemeClr val="accent3">
                    <a:lumMod val="50000"/>
                  </a:schemeClr>
                </a:solidFill>
                <a:latin typeface="+mn-lt"/>
              </a:rPr>
              <a:t>Vocational training course enrollment</a:t>
            </a:r>
          </a:p>
          <a:p>
            <a:pPr marL="285750" indent="-285750">
              <a:buSzPct val="100000"/>
              <a:buFont typeface="Wingdings" panose="05000000000000000000" pitchFamily="2" charset="2"/>
              <a:buChar char="§"/>
            </a:pPr>
            <a:r>
              <a:rPr lang="en-US" sz="1800" dirty="0" smtClean="0">
                <a:solidFill>
                  <a:schemeClr val="accent3">
                    <a:lumMod val="50000"/>
                  </a:schemeClr>
                </a:solidFill>
                <a:latin typeface="+mn-lt"/>
              </a:rPr>
              <a:t>Financial Opportunity Center</a:t>
            </a:r>
            <a:endParaRPr lang="en-US" sz="1800" dirty="0">
              <a:solidFill>
                <a:schemeClr val="accent3">
                  <a:lumMod val="50000"/>
                </a:schemeClr>
              </a:solidFill>
              <a:latin typeface="+mn-lt"/>
            </a:endParaRPr>
          </a:p>
          <a:p>
            <a:pPr marL="285750" indent="-285750">
              <a:buSzPct val="100000"/>
              <a:buFont typeface="Wingdings" panose="05000000000000000000" pitchFamily="2" charset="2"/>
              <a:buChar char="§"/>
            </a:pPr>
            <a:r>
              <a:rPr lang="en-US" sz="1800" dirty="0" smtClean="0">
                <a:solidFill>
                  <a:schemeClr val="accent3">
                    <a:lumMod val="50000"/>
                  </a:schemeClr>
                </a:solidFill>
                <a:latin typeface="+mn-lt"/>
              </a:rPr>
              <a:t>Student </a:t>
            </a:r>
            <a:r>
              <a:rPr lang="en-US" sz="1800" dirty="0" smtClean="0">
                <a:solidFill>
                  <a:schemeClr val="accent3">
                    <a:lumMod val="50000"/>
                  </a:schemeClr>
                </a:solidFill>
              </a:rPr>
              <a:t>Se</a:t>
            </a:r>
            <a:r>
              <a:rPr lang="en-US" sz="1800" dirty="0" smtClean="0">
                <a:solidFill>
                  <a:schemeClr val="accent3">
                    <a:lumMod val="50000"/>
                  </a:schemeClr>
                </a:solidFill>
                <a:latin typeface="+mn-lt"/>
              </a:rPr>
              <a:t>rvices</a:t>
            </a:r>
            <a:endParaRPr lang="en-US" dirty="0">
              <a:solidFill>
                <a:schemeClr val="accent3">
                  <a:lumMod val="50000"/>
                </a:schemeClr>
              </a:solidFill>
            </a:endParaRPr>
          </a:p>
          <a:p>
            <a:pPr marL="285750" indent="-285750">
              <a:buSzPct val="100000"/>
              <a:buFont typeface="Wingdings" panose="05000000000000000000" pitchFamily="2" charset="2"/>
              <a:buChar char="§"/>
            </a:pPr>
            <a:r>
              <a:rPr lang="en-US" sz="1800" dirty="0">
                <a:solidFill>
                  <a:schemeClr val="accent3">
                    <a:lumMod val="50000"/>
                  </a:schemeClr>
                </a:solidFill>
                <a:latin typeface="+mn-lt"/>
              </a:rPr>
              <a:t>Career Readiness </a:t>
            </a:r>
            <a:r>
              <a:rPr lang="en-US" sz="1800" dirty="0" smtClean="0">
                <a:solidFill>
                  <a:schemeClr val="accent3">
                    <a:lumMod val="50000"/>
                  </a:schemeClr>
                </a:solidFill>
                <a:latin typeface="+mn-lt"/>
              </a:rPr>
              <a:t>classes</a:t>
            </a:r>
            <a:endParaRPr lang="en-US" sz="1800" dirty="0">
              <a:solidFill>
                <a:schemeClr val="accent3">
                  <a:lumMod val="50000"/>
                </a:schemeClr>
              </a:solidFill>
              <a:latin typeface="Arial"/>
            </a:endParaRPr>
          </a:p>
          <a:p>
            <a:pPr marL="285750" indent="-285750">
              <a:buSzPct val="100000"/>
              <a:buFont typeface="Wingdings" panose="05000000000000000000" pitchFamily="2" charset="2"/>
              <a:buChar char="§"/>
            </a:pPr>
            <a:r>
              <a:rPr lang="en-US" sz="1800" dirty="0">
                <a:solidFill>
                  <a:schemeClr val="accent3">
                    <a:lumMod val="50000"/>
                  </a:schemeClr>
                </a:solidFill>
                <a:latin typeface="+mn-lt"/>
                <a:cs typeface="Arial"/>
              </a:rPr>
              <a:t>Financial Education </a:t>
            </a:r>
            <a:r>
              <a:rPr lang="en-US" sz="1800" dirty="0" smtClean="0">
                <a:solidFill>
                  <a:schemeClr val="accent3">
                    <a:lumMod val="50000"/>
                  </a:schemeClr>
                </a:solidFill>
                <a:latin typeface="+mn-lt"/>
              </a:rPr>
              <a:t>classes</a:t>
            </a:r>
            <a:endParaRPr lang="en-US" sz="1800" dirty="0">
              <a:solidFill>
                <a:schemeClr val="accent3">
                  <a:lumMod val="50000"/>
                </a:schemeClr>
              </a:solidFill>
              <a:latin typeface="+mn-lt"/>
            </a:endParaRPr>
          </a:p>
          <a:p>
            <a:pPr marL="285750" indent="-285750">
              <a:buSzPct val="100000"/>
              <a:buFont typeface="Wingdings" panose="05000000000000000000" pitchFamily="2" charset="2"/>
              <a:buChar char="§"/>
            </a:pPr>
            <a:r>
              <a:rPr lang="en-US" sz="1800" dirty="0">
                <a:solidFill>
                  <a:schemeClr val="accent3">
                    <a:lumMod val="50000"/>
                  </a:schemeClr>
                </a:solidFill>
                <a:latin typeface="+mn-lt"/>
              </a:rPr>
              <a:t>Job </a:t>
            </a:r>
            <a:r>
              <a:rPr lang="en-US" sz="1800" dirty="0" smtClean="0">
                <a:solidFill>
                  <a:schemeClr val="accent3">
                    <a:lumMod val="50000"/>
                  </a:schemeClr>
                </a:solidFill>
                <a:latin typeface="+mn-lt"/>
              </a:rPr>
              <a:t>Resource Room</a:t>
            </a:r>
            <a:endParaRPr lang="en-US" sz="1800" dirty="0">
              <a:solidFill>
                <a:schemeClr val="accent3">
                  <a:lumMod val="50000"/>
                </a:schemeClr>
              </a:solidFill>
              <a:latin typeface="+mn-lt"/>
            </a:endParaRPr>
          </a:p>
          <a:p>
            <a:pPr marL="285750" indent="-285750">
              <a:spcAft>
                <a:spcPts val="600"/>
              </a:spcAft>
              <a:buSzPct val="100000"/>
              <a:buFont typeface="Wingdings" panose="05000000000000000000" pitchFamily="2" charset="2"/>
              <a:buChar char="§"/>
            </a:pPr>
            <a:r>
              <a:rPr lang="en-US" sz="1800" dirty="0" smtClean="0">
                <a:solidFill>
                  <a:schemeClr val="accent3">
                    <a:lumMod val="50000"/>
                  </a:schemeClr>
                </a:solidFill>
                <a:latin typeface="+mn-lt"/>
                <a:cs typeface="Arial"/>
              </a:rPr>
              <a:t>Monthly </a:t>
            </a:r>
            <a:r>
              <a:rPr lang="en-US" sz="1800" dirty="0">
                <a:solidFill>
                  <a:schemeClr val="accent3">
                    <a:lumMod val="50000"/>
                  </a:schemeClr>
                </a:solidFill>
                <a:latin typeface="+mn-lt"/>
                <a:cs typeface="Arial"/>
              </a:rPr>
              <a:t>Community Newsletter: </a:t>
            </a:r>
            <a:r>
              <a:rPr lang="en-US" sz="1800" dirty="0" smtClean="0">
                <a:solidFill>
                  <a:schemeClr val="accent3">
                    <a:lumMod val="50000"/>
                  </a:schemeClr>
                </a:solidFill>
                <a:latin typeface="+mn-lt"/>
                <a:cs typeface="Arial"/>
              </a:rPr>
              <a:t>monthly spotlight, </a:t>
            </a:r>
            <a:r>
              <a:rPr lang="en-US" sz="1800" dirty="0">
                <a:solidFill>
                  <a:schemeClr val="accent3">
                    <a:lumMod val="50000"/>
                  </a:schemeClr>
                </a:solidFill>
                <a:latin typeface="+mn-lt"/>
                <a:cs typeface="Arial"/>
              </a:rPr>
              <a:t>Goodwill </a:t>
            </a:r>
            <a:r>
              <a:rPr lang="en-US" sz="1800" dirty="0" smtClean="0">
                <a:solidFill>
                  <a:schemeClr val="accent3">
                    <a:lumMod val="50000"/>
                  </a:schemeClr>
                </a:solidFill>
                <a:latin typeface="+mn-lt"/>
                <a:cs typeface="Arial"/>
              </a:rPr>
              <a:t>classes </a:t>
            </a:r>
            <a:r>
              <a:rPr lang="en-US" sz="1800" dirty="0">
                <a:solidFill>
                  <a:schemeClr val="accent3">
                    <a:lumMod val="50000"/>
                  </a:schemeClr>
                </a:solidFill>
                <a:latin typeface="+mn-lt"/>
                <a:cs typeface="Arial"/>
              </a:rPr>
              <a:t>&amp; events, </a:t>
            </a:r>
            <a:r>
              <a:rPr lang="en-US" sz="1800" dirty="0" smtClean="0">
                <a:solidFill>
                  <a:schemeClr val="accent3">
                    <a:lumMod val="50000"/>
                  </a:schemeClr>
                </a:solidFill>
                <a:latin typeface="+mn-lt"/>
                <a:cs typeface="Arial"/>
              </a:rPr>
              <a:t>job leads, </a:t>
            </a:r>
            <a:r>
              <a:rPr lang="en-US" sz="1800" dirty="0">
                <a:solidFill>
                  <a:schemeClr val="accent3">
                    <a:lumMod val="50000"/>
                  </a:schemeClr>
                </a:solidFill>
                <a:latin typeface="+mn-lt"/>
                <a:cs typeface="Arial"/>
              </a:rPr>
              <a:t>hiring fairs, </a:t>
            </a:r>
            <a:r>
              <a:rPr lang="en-US" sz="1800" dirty="0" smtClean="0">
                <a:solidFill>
                  <a:schemeClr val="accent3">
                    <a:lumMod val="50000"/>
                  </a:schemeClr>
                </a:solidFill>
                <a:latin typeface="+mn-lt"/>
                <a:cs typeface="Arial"/>
              </a:rPr>
              <a:t>local </a:t>
            </a:r>
            <a:r>
              <a:rPr lang="en-US" sz="1800" dirty="0">
                <a:solidFill>
                  <a:schemeClr val="accent3">
                    <a:lumMod val="50000"/>
                  </a:schemeClr>
                </a:solidFill>
                <a:cs typeface="Arial"/>
              </a:rPr>
              <a:t>community </a:t>
            </a:r>
            <a:r>
              <a:rPr lang="en-US" sz="1800" dirty="0" smtClean="0">
                <a:solidFill>
                  <a:schemeClr val="accent3">
                    <a:lumMod val="50000"/>
                  </a:schemeClr>
                </a:solidFill>
                <a:latin typeface="+mn-lt"/>
                <a:cs typeface="Arial"/>
              </a:rPr>
              <a:t>resources, events, &amp; more!</a:t>
            </a:r>
            <a:r>
              <a:rPr lang="en-US" sz="1800" dirty="0">
                <a:solidFill>
                  <a:schemeClr val="accent3">
                    <a:lumMod val="50000"/>
                  </a:schemeClr>
                </a:solidFill>
                <a:latin typeface="+mn-lt"/>
                <a:cs typeface="Arial"/>
              </a:rPr>
              <a:t> </a:t>
            </a:r>
            <a:endParaRPr lang="en-US" sz="1800" dirty="0">
              <a:solidFill>
                <a:schemeClr val="accent3">
                  <a:lumMod val="50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86007" y="887631"/>
            <a:ext cx="4998720" cy="3749040"/>
          </a:xfrm>
          <a:prstGeom prst="rect">
            <a:avLst/>
          </a:prstGeom>
        </p:spPr>
      </p:pic>
      <p:sp>
        <p:nvSpPr>
          <p:cNvPr id="3" name="Rectangle 2"/>
          <p:cNvSpPr/>
          <p:nvPr/>
        </p:nvSpPr>
        <p:spPr>
          <a:xfrm>
            <a:off x="448667" y="4882207"/>
            <a:ext cx="7572631" cy="974626"/>
          </a:xfrm>
          <a:prstGeom prst="rect">
            <a:avLst/>
          </a:prstGeom>
        </p:spPr>
        <p:txBody>
          <a:bodyPr wrap="square">
            <a:spAutoFit/>
          </a:bodyPr>
          <a:lstStyle/>
          <a:p>
            <a:pPr marL="0" indent="0">
              <a:spcAft>
                <a:spcPts val="200"/>
              </a:spcAft>
              <a:buNone/>
            </a:pPr>
            <a:r>
              <a:rPr lang="en-US" sz="1800" dirty="0">
                <a:solidFill>
                  <a:srgbClr val="002060"/>
                </a:solidFill>
              </a:rPr>
              <a:t>Email: </a:t>
            </a:r>
            <a:r>
              <a:rPr lang="en-US" sz="1800" dirty="0">
                <a:solidFill>
                  <a:srgbClr val="002060"/>
                </a:solidFill>
                <a:hlinkClick r:id="rId4"/>
              </a:rPr>
              <a:t>CareerHub@goodwillwa.org</a:t>
            </a:r>
            <a:endParaRPr lang="en-US" sz="1800" dirty="0">
              <a:solidFill>
                <a:srgbClr val="002060"/>
              </a:solidFill>
            </a:endParaRPr>
          </a:p>
          <a:p>
            <a:pPr marL="0" indent="0">
              <a:spcAft>
                <a:spcPts val="200"/>
              </a:spcAft>
              <a:buNone/>
            </a:pPr>
            <a:r>
              <a:rPr lang="en-US" sz="1800" dirty="0">
                <a:solidFill>
                  <a:srgbClr val="002060"/>
                </a:solidFill>
              </a:rPr>
              <a:t>Phone: 253-573-6508</a:t>
            </a:r>
          </a:p>
          <a:p>
            <a:pPr marL="0" indent="0">
              <a:spcAft>
                <a:spcPts val="200"/>
              </a:spcAft>
              <a:buNone/>
            </a:pPr>
            <a:r>
              <a:rPr lang="en-US" dirty="0" smtClean="0">
                <a:solidFill>
                  <a:srgbClr val="002060"/>
                </a:solidFill>
              </a:rPr>
              <a:t>S</a:t>
            </a:r>
            <a:r>
              <a:rPr lang="en-US" sz="1800" dirty="0" smtClean="0">
                <a:solidFill>
                  <a:srgbClr val="002060"/>
                </a:solidFill>
              </a:rPr>
              <a:t>ubscribe to our Newsletter </a:t>
            </a:r>
            <a:r>
              <a:rPr lang="en-US" sz="1800" dirty="0">
                <a:solidFill>
                  <a:srgbClr val="002060"/>
                </a:solidFill>
              </a:rPr>
              <a:t>@ </a:t>
            </a:r>
            <a:r>
              <a:rPr lang="en-US" sz="1800" dirty="0">
                <a:solidFill>
                  <a:srgbClr val="002060"/>
                </a:solidFill>
                <a:hlinkClick r:id="rId5"/>
              </a:rPr>
              <a:t>https://</a:t>
            </a:r>
            <a:r>
              <a:rPr lang="en-US" sz="1800" dirty="0" smtClean="0">
                <a:solidFill>
                  <a:srgbClr val="002060"/>
                </a:solidFill>
                <a:hlinkClick r:id="rId5"/>
              </a:rPr>
              <a:t>goodwillwa.org/career-hub</a:t>
            </a:r>
            <a:endParaRPr lang="en-US" sz="1800" dirty="0">
              <a:solidFill>
                <a:srgbClr val="00206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1288" y="5665084"/>
            <a:ext cx="658491" cy="914400"/>
          </a:xfrm>
          <a:prstGeom prst="rect">
            <a:avLst/>
          </a:prstGeom>
        </p:spPr>
      </p:pic>
    </p:spTree>
    <p:extLst>
      <p:ext uri="{BB962C8B-B14F-4D97-AF65-F5344CB8AC3E}">
        <p14:creationId xmlns:p14="http://schemas.microsoft.com/office/powerpoint/2010/main" val="1911648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1710"/>
          </a:xfrm>
        </p:spPr>
        <p:txBody>
          <a:bodyPr/>
          <a:lstStyle/>
          <a:p>
            <a:r>
              <a:rPr lang="en-US" dirty="0" smtClean="0"/>
              <a:t>Goodwill Work Opportunity Center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88041739"/>
              </p:ext>
            </p:extLst>
          </p:nvPr>
        </p:nvGraphicFramePr>
        <p:xfrm>
          <a:off x="628647" y="2922396"/>
          <a:ext cx="3840480" cy="3582670"/>
        </p:xfrm>
        <a:graphic>
          <a:graphicData uri="http://schemas.openxmlformats.org/drawingml/2006/table">
            <a:tbl>
              <a:tblPr firstRow="1" bandRow="1">
                <a:tableStyleId>{5C43EB1C-C8FD-482D-BBBA-708D20B2B7B6}</a:tableStyleId>
              </a:tblPr>
              <a:tblGrid>
                <a:gridCol w="3840480">
                  <a:extLst>
                    <a:ext uri="{9D8B030D-6E8A-4147-A177-3AD203B41FA5}">
                      <a16:colId xmlns:a16="http://schemas.microsoft.com/office/drawing/2014/main" val="644082408"/>
                    </a:ext>
                  </a:extLst>
                </a:gridCol>
              </a:tblGrid>
              <a:tr h="370840">
                <a:tc>
                  <a:txBody>
                    <a:bodyPr/>
                    <a:lstStyle/>
                    <a:p>
                      <a:pPr algn="ctr"/>
                      <a:r>
                        <a:rPr lang="en-US" sz="1600" b="1" dirty="0" smtClean="0">
                          <a:latin typeface="+mn-lt"/>
                        </a:rPr>
                        <a:t>Monthly</a:t>
                      </a:r>
                      <a:r>
                        <a:rPr lang="en-US" sz="1600" b="1" baseline="0" dirty="0" smtClean="0">
                          <a:latin typeface="+mn-lt"/>
                        </a:rPr>
                        <a:t> courses</a:t>
                      </a:r>
                      <a:endParaRPr lang="en-US" sz="1600" b="1" dirty="0">
                        <a:latin typeface="+mn-lt"/>
                      </a:endParaRPr>
                    </a:p>
                  </a:txBody>
                  <a:tcPr/>
                </a:tc>
                <a:extLst>
                  <a:ext uri="{0D108BD9-81ED-4DB2-BD59-A6C34878D82A}">
                    <a16:rowId xmlns:a16="http://schemas.microsoft.com/office/drawing/2014/main" val="1926996905"/>
                  </a:ext>
                </a:extLst>
              </a:tr>
              <a:tr h="971550">
                <a:tc>
                  <a:txBody>
                    <a:bodyPr/>
                    <a:lstStyle/>
                    <a:p>
                      <a:r>
                        <a:rPr lang="en-US" b="1" dirty="0" smtClean="0">
                          <a:latin typeface="+mn-lt"/>
                        </a:rPr>
                        <a:t>Basic Digital Skills </a:t>
                      </a:r>
                    </a:p>
                    <a:p>
                      <a:r>
                        <a:rPr lang="en-US" dirty="0" smtClean="0">
                          <a:latin typeface="+mn-lt"/>
                        </a:rPr>
                        <a:t>This</a:t>
                      </a:r>
                      <a:r>
                        <a:rPr lang="en-US" baseline="0" dirty="0" smtClean="0">
                          <a:latin typeface="+mn-lt"/>
                        </a:rPr>
                        <a:t> class covers the basics of computer navigation </a:t>
                      </a:r>
                      <a:r>
                        <a:rPr lang="en-US" dirty="0" smtClean="0">
                          <a:latin typeface="+mn-lt"/>
                        </a:rPr>
                        <a:t>necessary to find a job, take online training courses, or work towards a promotion. </a:t>
                      </a:r>
                    </a:p>
                  </a:txBody>
                  <a:tcPr/>
                </a:tc>
                <a:extLst>
                  <a:ext uri="{0D108BD9-81ED-4DB2-BD59-A6C34878D82A}">
                    <a16:rowId xmlns:a16="http://schemas.microsoft.com/office/drawing/2014/main" val="2273786996"/>
                  </a:ext>
                </a:extLst>
              </a:tr>
              <a:tr h="805978">
                <a:tc>
                  <a:txBody>
                    <a:bodyPr/>
                    <a:lstStyle/>
                    <a:p>
                      <a:r>
                        <a:rPr lang="en-US" b="1" dirty="0" smtClean="0">
                          <a:latin typeface="+mn-lt"/>
                        </a:rPr>
                        <a:t>Career</a:t>
                      </a:r>
                      <a:r>
                        <a:rPr lang="en-US" b="1" baseline="0" dirty="0" smtClean="0">
                          <a:latin typeface="+mn-lt"/>
                        </a:rPr>
                        <a:t> Readiness Education &amp; Development (CRED</a:t>
                      </a:r>
                      <a:r>
                        <a:rPr lang="en-US" baseline="0" dirty="0" smtClean="0">
                          <a:latin typeface="+mn-lt"/>
                        </a:rPr>
                        <a:t>)</a:t>
                      </a:r>
                    </a:p>
                    <a:p>
                      <a:r>
                        <a:rPr lang="en-US" baseline="0" dirty="0" smtClean="0">
                          <a:latin typeface="+mn-lt"/>
                        </a:rPr>
                        <a:t>Whether looking for work or wanting to advance your career, this course is a combination of important, necessary skills to be effective in finding the right job and being great at it once you get hired</a:t>
                      </a:r>
                    </a:p>
                  </a:txBody>
                  <a:tcPr/>
                </a:tc>
                <a:extLst>
                  <a:ext uri="{0D108BD9-81ED-4DB2-BD59-A6C34878D82A}">
                    <a16:rowId xmlns:a16="http://schemas.microsoft.com/office/drawing/2014/main" val="2045467284"/>
                  </a:ext>
                </a:extLst>
              </a:tr>
              <a:tr h="971550">
                <a:tc>
                  <a:txBody>
                    <a:bodyPr/>
                    <a:lstStyle/>
                    <a:p>
                      <a:r>
                        <a:rPr lang="en-US" b="1" dirty="0" smtClean="0">
                          <a:latin typeface="+mn-lt"/>
                        </a:rPr>
                        <a:t>Financial Education</a:t>
                      </a:r>
                    </a:p>
                    <a:p>
                      <a:r>
                        <a:rPr lang="en-US" dirty="0" smtClean="0">
                          <a:latin typeface="+mn-lt"/>
                        </a:rPr>
                        <a:t>Goodwill’s Financial Education program gives the skills needed to be more confident and successful with your money,</a:t>
                      </a:r>
                      <a:r>
                        <a:rPr lang="en-US" baseline="0" dirty="0" smtClean="0">
                          <a:latin typeface="+mn-lt"/>
                        </a:rPr>
                        <a:t> and set you </a:t>
                      </a:r>
                      <a:r>
                        <a:rPr lang="en-US" dirty="0" smtClean="0">
                          <a:latin typeface="+mn-lt"/>
                        </a:rPr>
                        <a:t>on the road to financial freedom and growth. </a:t>
                      </a:r>
                    </a:p>
                  </a:txBody>
                  <a:tcPr/>
                </a:tc>
                <a:extLst>
                  <a:ext uri="{0D108BD9-81ED-4DB2-BD59-A6C34878D82A}">
                    <a16:rowId xmlns:a16="http://schemas.microsoft.com/office/drawing/2014/main" val="3101600887"/>
                  </a:ext>
                </a:extLst>
              </a:tr>
            </a:tbl>
          </a:graphicData>
        </a:graphic>
      </p:graphicFrame>
      <p:sp>
        <p:nvSpPr>
          <p:cNvPr id="4" name="TextBox 3"/>
          <p:cNvSpPr txBox="1"/>
          <p:nvPr/>
        </p:nvSpPr>
        <p:spPr>
          <a:xfrm>
            <a:off x="1034473" y="1237673"/>
            <a:ext cx="6594764" cy="1400383"/>
          </a:xfrm>
          <a:prstGeom prst="rect">
            <a:avLst/>
          </a:prstGeom>
          <a:noFill/>
        </p:spPr>
        <p:txBody>
          <a:bodyPr wrap="square" rtlCol="0">
            <a:spAutoFit/>
          </a:bodyPr>
          <a:lstStyle/>
          <a:p>
            <a:pPr>
              <a:spcAft>
                <a:spcPts val="600"/>
              </a:spcAft>
            </a:pPr>
            <a:r>
              <a:rPr lang="en-US" sz="1600" dirty="0" smtClean="0"/>
              <a:t>We operate a licensed vocational school, recognized through the Workforce Training and Education Coordinating Board (WTECB), State of Washington.</a:t>
            </a:r>
          </a:p>
          <a:p>
            <a:r>
              <a:rPr lang="en-US" sz="1600" dirty="0" smtClean="0"/>
              <a:t>Our programs are designed based on the current needs of the communities we serve, derived from local feedback, employment market surveys and other data and trends.</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59874699"/>
              </p:ext>
            </p:extLst>
          </p:nvPr>
        </p:nvGraphicFramePr>
        <p:xfrm>
          <a:off x="4821382" y="2922396"/>
          <a:ext cx="3840480" cy="3582670"/>
        </p:xfrm>
        <a:graphic>
          <a:graphicData uri="http://schemas.openxmlformats.org/drawingml/2006/table">
            <a:tbl>
              <a:tblPr firstRow="1" bandRow="1">
                <a:tableStyleId>{5C43EB1C-C8FD-482D-BBBA-708D20B2B7B6}</a:tableStyleId>
              </a:tblPr>
              <a:tblGrid>
                <a:gridCol w="3840480">
                  <a:extLst>
                    <a:ext uri="{9D8B030D-6E8A-4147-A177-3AD203B41FA5}">
                      <a16:colId xmlns:a16="http://schemas.microsoft.com/office/drawing/2014/main" val="3953462800"/>
                    </a:ext>
                  </a:extLst>
                </a:gridCol>
              </a:tblGrid>
              <a:tr h="386886">
                <a:tc>
                  <a:txBody>
                    <a:bodyPr/>
                    <a:lstStyle/>
                    <a:p>
                      <a:pPr algn="ctr"/>
                      <a:r>
                        <a:rPr lang="en-US" sz="1600" b="1" dirty="0" smtClean="0">
                          <a:latin typeface="+mn-lt"/>
                        </a:rPr>
                        <a:t>Quarterly courses</a:t>
                      </a:r>
                      <a:endParaRPr lang="en-US" sz="1600" b="1" dirty="0">
                        <a:latin typeface="+mn-lt"/>
                      </a:endParaRPr>
                    </a:p>
                  </a:txBody>
                  <a:tcPr/>
                </a:tc>
                <a:extLst>
                  <a:ext uri="{0D108BD9-81ED-4DB2-BD59-A6C34878D82A}">
                    <a16:rowId xmlns:a16="http://schemas.microsoft.com/office/drawing/2014/main" val="2439329284"/>
                  </a:ext>
                </a:extLst>
              </a:tr>
              <a:tr h="1812534">
                <a:tc>
                  <a:txBody>
                    <a:bodyPr/>
                    <a:lstStyle/>
                    <a:p>
                      <a:r>
                        <a:rPr lang="en-US" b="1" dirty="0" smtClean="0">
                          <a:latin typeface="+mn-lt"/>
                        </a:rPr>
                        <a:t>IT Fundamentals</a:t>
                      </a:r>
                    </a:p>
                    <a:p>
                      <a:r>
                        <a:rPr lang="en-US" dirty="0" smtClean="0">
                          <a:latin typeface="+mn-lt"/>
                        </a:rPr>
                        <a:t>This hybrid course prepares job seekers for entry-level employment in the tech industry as helpdesk technicians or IT technicians with a career plan. Students are introduced to core computer</a:t>
                      </a:r>
                      <a:r>
                        <a:rPr lang="en-US" baseline="0" dirty="0" smtClean="0">
                          <a:latin typeface="+mn-lt"/>
                        </a:rPr>
                        <a:t> </a:t>
                      </a:r>
                      <a:r>
                        <a:rPr lang="en-US" dirty="0" smtClean="0">
                          <a:latin typeface="+mn-lt"/>
                        </a:rPr>
                        <a:t>functions, how to manage and maintain laptops and desktops, and are</a:t>
                      </a:r>
                      <a:r>
                        <a:rPr lang="en-US" baseline="0" dirty="0" smtClean="0">
                          <a:latin typeface="+mn-lt"/>
                        </a:rPr>
                        <a:t> </a:t>
                      </a:r>
                      <a:r>
                        <a:rPr lang="en-US" dirty="0" smtClean="0">
                          <a:latin typeface="+mn-lt"/>
                        </a:rPr>
                        <a:t>introduced to the concepts around system</a:t>
                      </a:r>
                      <a:r>
                        <a:rPr lang="en-US" baseline="0" dirty="0" smtClean="0">
                          <a:latin typeface="+mn-lt"/>
                        </a:rPr>
                        <a:t> </a:t>
                      </a:r>
                      <a:r>
                        <a:rPr lang="en-US" dirty="0" smtClean="0">
                          <a:latin typeface="+mn-lt"/>
                        </a:rPr>
                        <a:t>and software applications.</a:t>
                      </a:r>
                      <a:endParaRPr lang="en-US" dirty="0">
                        <a:latin typeface="+mn-lt"/>
                      </a:endParaRPr>
                    </a:p>
                  </a:txBody>
                  <a:tcPr/>
                </a:tc>
                <a:extLst>
                  <a:ext uri="{0D108BD9-81ED-4DB2-BD59-A6C34878D82A}">
                    <a16:rowId xmlns:a16="http://schemas.microsoft.com/office/drawing/2014/main" val="3363824798"/>
                  </a:ext>
                </a:extLst>
              </a:tr>
              <a:tr h="1383250">
                <a:tc>
                  <a:txBody>
                    <a:bodyPr/>
                    <a:lstStyle/>
                    <a:p>
                      <a:r>
                        <a:rPr lang="en-US" b="1" dirty="0" smtClean="0">
                          <a:latin typeface="+mn-lt"/>
                        </a:rPr>
                        <a:t>Environmental Protection Training Program</a:t>
                      </a:r>
                    </a:p>
                    <a:p>
                      <a:r>
                        <a:rPr lang="en-US" dirty="0" smtClean="0">
                          <a:latin typeface="+mn-lt"/>
                        </a:rPr>
                        <a:t>This hybrid course</a:t>
                      </a:r>
                      <a:r>
                        <a:rPr lang="en-US" baseline="0" dirty="0" smtClean="0">
                          <a:latin typeface="+mn-lt"/>
                        </a:rPr>
                        <a:t> </a:t>
                      </a:r>
                      <a:r>
                        <a:rPr lang="en-US" dirty="0" smtClean="0">
                          <a:latin typeface="+mn-lt"/>
                        </a:rPr>
                        <a:t>offers multiple certifications and training for entry-level positions in the</a:t>
                      </a:r>
                      <a:r>
                        <a:rPr lang="en-US" baseline="0" dirty="0" smtClean="0">
                          <a:latin typeface="+mn-lt"/>
                        </a:rPr>
                        <a:t> </a:t>
                      </a:r>
                      <a:r>
                        <a:rPr lang="en-US" dirty="0" smtClean="0">
                          <a:latin typeface="+mn-lt"/>
                        </a:rPr>
                        <a:t>environmental sciences and construction fields. Students</a:t>
                      </a:r>
                      <a:r>
                        <a:rPr lang="en-US" baseline="0" dirty="0" smtClean="0">
                          <a:latin typeface="+mn-lt"/>
                        </a:rPr>
                        <a:t> receive 40 Hour HAZWOPER and certifications for Forklift, Flagger, and First Aid / CPR</a:t>
                      </a:r>
                      <a:endParaRPr lang="en-US" dirty="0">
                        <a:latin typeface="+mn-lt"/>
                      </a:endParaRPr>
                    </a:p>
                  </a:txBody>
                  <a:tcPr/>
                </a:tc>
                <a:extLst>
                  <a:ext uri="{0D108BD9-81ED-4DB2-BD59-A6C34878D82A}">
                    <a16:rowId xmlns:a16="http://schemas.microsoft.com/office/drawing/2014/main" val="2464572892"/>
                  </a:ext>
                </a:extLst>
              </a:tr>
            </a:tbl>
          </a:graphicData>
        </a:graphic>
      </p:graphicFrame>
    </p:spTree>
    <p:extLst>
      <p:ext uri="{BB962C8B-B14F-4D97-AF65-F5344CB8AC3E}">
        <p14:creationId xmlns:p14="http://schemas.microsoft.com/office/powerpoint/2010/main" val="388941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5" y="459378"/>
            <a:ext cx="6598918" cy="519677"/>
          </a:xfrm>
        </p:spPr>
        <p:txBody>
          <a:bodyPr>
            <a:noAutofit/>
          </a:bodyPr>
          <a:lstStyle/>
          <a:p>
            <a:r>
              <a:rPr lang="en-US" b="1" dirty="0" smtClean="0"/>
              <a:t>Goodwill Financial Opportunity Center</a:t>
            </a:r>
            <a:endParaRPr lang="en-US" b="1" dirty="0"/>
          </a:p>
        </p:txBody>
      </p:sp>
      <p:sp>
        <p:nvSpPr>
          <p:cNvPr id="3" name="Text Placeholder 2"/>
          <p:cNvSpPr>
            <a:spLocks noGrp="1"/>
          </p:cNvSpPr>
          <p:nvPr>
            <p:ph type="body" idx="1"/>
          </p:nvPr>
        </p:nvSpPr>
        <p:spPr>
          <a:xfrm>
            <a:off x="618835" y="1120569"/>
            <a:ext cx="6959272" cy="5737431"/>
          </a:xfrm>
        </p:spPr>
        <p:txBody>
          <a:bodyPr>
            <a:noAutofit/>
          </a:bodyPr>
          <a:lstStyle/>
          <a:p>
            <a:pPr marL="38100" indent="0">
              <a:lnSpc>
                <a:spcPct val="100000"/>
              </a:lnSpc>
              <a:spcBef>
                <a:spcPts val="0"/>
              </a:spcBef>
              <a:spcAft>
                <a:spcPts val="300"/>
              </a:spcAft>
              <a:buNone/>
            </a:pPr>
            <a:r>
              <a:rPr lang="en-US" sz="1600" dirty="0" smtClean="0"/>
              <a:t>No </a:t>
            </a:r>
            <a:r>
              <a:rPr lang="en-US" sz="1600" dirty="0"/>
              <a:t>family should struggle to make ends meet. Yet, 1 in 3 working families in Pierce County can’t afford the basics.  In partnership with United Way of Pierce County and </a:t>
            </a:r>
            <a:r>
              <a:rPr lang="en-US" sz="1600" dirty="0" smtClean="0"/>
              <a:t>other community </a:t>
            </a:r>
            <a:r>
              <a:rPr lang="en-US" sz="1600" dirty="0"/>
              <a:t>partners, Goodwill is able to </a:t>
            </a:r>
            <a:r>
              <a:rPr lang="en-US" sz="1600" dirty="0" smtClean="0"/>
              <a:t>host the </a:t>
            </a:r>
            <a:r>
              <a:rPr lang="en-US" sz="1600" dirty="0" smtClean="0"/>
              <a:t>Centers for Strong Families Financial </a:t>
            </a:r>
            <a:r>
              <a:rPr lang="en-US" sz="1600" dirty="0" smtClean="0"/>
              <a:t>Opportunity Center program and </a:t>
            </a:r>
            <a:r>
              <a:rPr lang="en-US" sz="1600" dirty="0"/>
              <a:t>help families in need by providing the tools and resources they need to thrive. Grow it! Earn it! Keep it</a:t>
            </a:r>
            <a:r>
              <a:rPr lang="en-US" sz="1600" dirty="0" smtClean="0"/>
              <a:t>!</a:t>
            </a:r>
          </a:p>
        </p:txBody>
      </p:sp>
      <p:pic>
        <p:nvPicPr>
          <p:cNvPr id="4" name="Picture 3" descr="Financial Education is Needed to Manage Your Finances — Steem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35" y="2711119"/>
            <a:ext cx="2438400" cy="1828800"/>
          </a:xfrm>
          <a:prstGeom prst="rect">
            <a:avLst/>
          </a:prstGeom>
        </p:spPr>
      </p:pic>
      <p:pic>
        <p:nvPicPr>
          <p:cNvPr id="6" name="Picture 5" descr="Financial Coaching Solutions - ExBanker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379" y="4502107"/>
            <a:ext cx="2969756" cy="1554480"/>
          </a:xfrm>
          <a:prstGeom prst="rect">
            <a:avLst/>
          </a:prstGeom>
        </p:spPr>
      </p:pic>
      <p:pic>
        <p:nvPicPr>
          <p:cNvPr id="7" name="Picture 6" descr="VITA Tax Preparation (North Carroll Branch) | Carroll County Public Library"/>
          <p:cNvPicPr>
            <a:picLocks noChangeAspect="1"/>
          </p:cNvPicPr>
          <p:nvPr/>
        </p:nvPicPr>
        <p:blipFill rotWithShape="1">
          <a:blip r:embed="rId4">
            <a:extLst>
              <a:ext uri="{28A0092B-C50C-407E-A947-70E740481C1C}">
                <a14:useLocalDpi xmlns:a14="http://schemas.microsoft.com/office/drawing/2010/main" val="0"/>
              </a:ext>
            </a:extLst>
          </a:blip>
          <a:srcRect b="-3528"/>
          <a:stretch/>
        </p:blipFill>
        <p:spPr>
          <a:xfrm>
            <a:off x="746087" y="4639267"/>
            <a:ext cx="1463040" cy="14630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320" y="4639267"/>
            <a:ext cx="3454122" cy="100584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0260" y="2806113"/>
            <a:ext cx="4983479" cy="1554480"/>
          </a:xfrm>
          <a:prstGeom prst="rect">
            <a:avLst/>
          </a:prstGeom>
        </p:spPr>
      </p:pic>
    </p:spTree>
    <p:extLst>
      <p:ext uri="{BB962C8B-B14F-4D97-AF65-F5344CB8AC3E}">
        <p14:creationId xmlns:p14="http://schemas.microsoft.com/office/powerpoint/2010/main" val="329726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5" y="459378"/>
            <a:ext cx="6598918" cy="519677"/>
          </a:xfrm>
        </p:spPr>
        <p:txBody>
          <a:bodyPr>
            <a:noAutofit/>
          </a:bodyPr>
          <a:lstStyle/>
          <a:p>
            <a:r>
              <a:rPr lang="en-US" b="1" dirty="0" smtClean="0"/>
              <a:t>Goodwill Financial Opportunity Center</a:t>
            </a:r>
            <a:endParaRPr lang="en-US" b="1" dirty="0"/>
          </a:p>
        </p:txBody>
      </p:sp>
      <p:sp>
        <p:nvSpPr>
          <p:cNvPr id="3" name="Text Placeholder 2"/>
          <p:cNvSpPr>
            <a:spLocks noGrp="1"/>
          </p:cNvSpPr>
          <p:nvPr>
            <p:ph type="body" idx="1"/>
          </p:nvPr>
        </p:nvSpPr>
        <p:spPr>
          <a:xfrm>
            <a:off x="606299" y="979055"/>
            <a:ext cx="8118765" cy="5378340"/>
          </a:xfrm>
        </p:spPr>
        <p:txBody>
          <a:bodyPr>
            <a:noAutofit/>
          </a:bodyPr>
          <a:lstStyle/>
          <a:p>
            <a:pPr marL="38100" indent="0">
              <a:lnSpc>
                <a:spcPct val="100000"/>
              </a:lnSpc>
              <a:spcBef>
                <a:spcPts val="400"/>
              </a:spcBef>
              <a:spcAft>
                <a:spcPts val="300"/>
              </a:spcAft>
              <a:buNone/>
            </a:pPr>
            <a:r>
              <a:rPr lang="en-US" sz="1600" b="1" dirty="0" smtClean="0"/>
              <a:t>Financial </a:t>
            </a:r>
            <a:r>
              <a:rPr lang="en-US" sz="1600" b="1" dirty="0"/>
              <a:t>Education</a:t>
            </a:r>
          </a:p>
          <a:p>
            <a:pPr marL="38100" indent="0">
              <a:lnSpc>
                <a:spcPct val="100000"/>
              </a:lnSpc>
              <a:spcBef>
                <a:spcPts val="400"/>
              </a:spcBef>
              <a:spcAft>
                <a:spcPts val="300"/>
              </a:spcAft>
              <a:buNone/>
            </a:pPr>
            <a:r>
              <a:rPr lang="en-US" sz="1600" dirty="0" smtClean="0"/>
              <a:t>Goodwill’s FOC Financial </a:t>
            </a:r>
            <a:r>
              <a:rPr lang="en-US" sz="1600" dirty="0"/>
              <a:t>Education </a:t>
            </a:r>
            <a:r>
              <a:rPr lang="en-US" sz="1600" dirty="0" smtClean="0"/>
              <a:t>course </a:t>
            </a:r>
            <a:r>
              <a:rPr lang="en-US" sz="1600" dirty="0"/>
              <a:t>can help you gain the skills to </a:t>
            </a:r>
            <a:r>
              <a:rPr lang="en-US" sz="1600" dirty="0" smtClean="0"/>
              <a:t>obtain financial freedom and build a more stable future. This is a 3 week class taught in-person </a:t>
            </a:r>
            <a:r>
              <a:rPr lang="en-US" sz="1600" dirty="0"/>
              <a:t>at our Tacoma </a:t>
            </a:r>
            <a:r>
              <a:rPr lang="en-US" sz="1600" dirty="0" err="1"/>
              <a:t>Milgard</a:t>
            </a:r>
            <a:r>
              <a:rPr lang="en-US" sz="1600" dirty="0"/>
              <a:t> Work Opportunity </a:t>
            </a:r>
            <a:r>
              <a:rPr lang="en-US" sz="1600" dirty="0" smtClean="0"/>
              <a:t>Center. </a:t>
            </a:r>
          </a:p>
          <a:p>
            <a:pPr marL="38100" indent="0">
              <a:lnSpc>
                <a:spcPct val="100000"/>
              </a:lnSpc>
              <a:spcBef>
                <a:spcPts val="400"/>
              </a:spcBef>
              <a:spcAft>
                <a:spcPts val="300"/>
              </a:spcAft>
              <a:buNone/>
            </a:pPr>
            <a:r>
              <a:rPr lang="en-US" sz="1600" dirty="0" smtClean="0"/>
              <a:t>Goodwill also offers an online learn at your own pace financial education course that can be registered for by contacting our FOC office.</a:t>
            </a:r>
          </a:p>
          <a:p>
            <a:pPr marL="38100" indent="0">
              <a:lnSpc>
                <a:spcPct val="100000"/>
              </a:lnSpc>
              <a:spcBef>
                <a:spcPts val="400"/>
              </a:spcBef>
              <a:spcAft>
                <a:spcPts val="300"/>
              </a:spcAft>
              <a:buNone/>
            </a:pPr>
            <a:r>
              <a:rPr lang="en-US" sz="1600" b="1" dirty="0" smtClean="0"/>
              <a:t>Financial Coaching</a:t>
            </a:r>
          </a:p>
          <a:p>
            <a:pPr marL="38100" indent="0">
              <a:lnSpc>
                <a:spcPct val="100000"/>
              </a:lnSpc>
              <a:spcBef>
                <a:spcPts val="400"/>
              </a:spcBef>
              <a:spcAft>
                <a:spcPts val="300"/>
              </a:spcAft>
              <a:buNone/>
            </a:pPr>
            <a:r>
              <a:rPr lang="en-US" sz="1600" dirty="0"/>
              <a:t>Every individual has a unique situation and the ability to build financial stability and self-sufficiency. </a:t>
            </a:r>
            <a:r>
              <a:rPr lang="en-US" sz="1600" dirty="0" smtClean="0"/>
              <a:t>Financial coaching offers </a:t>
            </a:r>
            <a:r>
              <a:rPr lang="en-US" sz="1600" dirty="0"/>
              <a:t>the tools to help </a:t>
            </a:r>
            <a:r>
              <a:rPr lang="en-US" sz="1600" dirty="0" smtClean="0"/>
              <a:t>achieve financial goals and generational prosperity. </a:t>
            </a:r>
            <a:r>
              <a:rPr lang="en-US" sz="1600" dirty="0"/>
              <a:t>Improving credit, paying off student loans, working to own a </a:t>
            </a:r>
            <a:r>
              <a:rPr lang="en-US" sz="1600" dirty="0" smtClean="0"/>
              <a:t>home, </a:t>
            </a:r>
            <a:r>
              <a:rPr lang="en-US" sz="1600" dirty="0"/>
              <a:t>and planning for retirement are some of the many topics </a:t>
            </a:r>
            <a:r>
              <a:rPr lang="en-US" sz="1600" dirty="0" smtClean="0"/>
              <a:t>covered. </a:t>
            </a:r>
          </a:p>
          <a:p>
            <a:pPr marL="38100" indent="0">
              <a:lnSpc>
                <a:spcPct val="100000"/>
              </a:lnSpc>
              <a:spcBef>
                <a:spcPts val="400"/>
              </a:spcBef>
              <a:spcAft>
                <a:spcPts val="300"/>
              </a:spcAft>
              <a:buNone/>
            </a:pPr>
            <a:r>
              <a:rPr lang="en-US" sz="1600" b="1" dirty="0" smtClean="0"/>
              <a:t>In Partnership with Tacoma Public Utilities</a:t>
            </a:r>
          </a:p>
          <a:p>
            <a:pPr marL="38100" indent="0">
              <a:lnSpc>
                <a:spcPct val="100000"/>
              </a:lnSpc>
              <a:spcBef>
                <a:spcPts val="400"/>
              </a:spcBef>
              <a:spcAft>
                <a:spcPts val="300"/>
              </a:spcAft>
              <a:buNone/>
            </a:pPr>
            <a:r>
              <a:rPr lang="en-US" sz="1600" dirty="0"/>
              <a:t>Tacoma Public Utility </a:t>
            </a:r>
            <a:r>
              <a:rPr lang="en-US" sz="1600" dirty="0" smtClean="0"/>
              <a:t>Customers enrolled </a:t>
            </a:r>
            <a:r>
              <a:rPr lang="en-US" sz="1600" dirty="0"/>
              <a:t>in one of the two </a:t>
            </a:r>
            <a:r>
              <a:rPr lang="en-US" sz="1600" dirty="0" smtClean="0"/>
              <a:t>TPU </a:t>
            </a:r>
            <a:r>
              <a:rPr lang="en-US" sz="1600" dirty="0"/>
              <a:t>Utility Assistance Programs receive </a:t>
            </a:r>
            <a:r>
              <a:rPr lang="en-US" sz="1600" dirty="0" smtClean="0"/>
              <a:t>a utility bill </a:t>
            </a:r>
            <a:r>
              <a:rPr lang="en-US" sz="1600" dirty="0"/>
              <a:t>credit of $80 on their TPU bill by </a:t>
            </a:r>
            <a:r>
              <a:rPr lang="en-US" sz="1600" dirty="0" smtClean="0"/>
              <a:t>completing Goodwill’s FOC Financial </a:t>
            </a:r>
            <a:r>
              <a:rPr lang="en-US" sz="1600" dirty="0"/>
              <a:t>Education </a:t>
            </a:r>
            <a:r>
              <a:rPr lang="en-US" sz="1600" dirty="0" smtClean="0"/>
              <a:t>course, and by </a:t>
            </a:r>
            <a:r>
              <a:rPr lang="en-US" sz="1600" dirty="0"/>
              <a:t>also attending a financial </a:t>
            </a:r>
            <a:r>
              <a:rPr lang="en-US" sz="1600" dirty="0" smtClean="0"/>
              <a:t>coaching </a:t>
            </a:r>
            <a:r>
              <a:rPr lang="en-US" sz="1600" dirty="0"/>
              <a:t>session, they </a:t>
            </a:r>
            <a:r>
              <a:rPr lang="en-US" sz="1600" dirty="0" smtClean="0"/>
              <a:t>receive </a:t>
            </a:r>
            <a:r>
              <a:rPr lang="en-US" sz="1600" dirty="0"/>
              <a:t>a </a:t>
            </a:r>
            <a:r>
              <a:rPr lang="en-US" sz="1600" dirty="0" smtClean="0"/>
              <a:t>second </a:t>
            </a:r>
            <a:r>
              <a:rPr lang="en-US" sz="1600" dirty="0"/>
              <a:t>credit of $80 for a total of $160</a:t>
            </a:r>
            <a:r>
              <a:rPr lang="en-US" sz="1600" dirty="0" smtClean="0"/>
              <a:t>!</a:t>
            </a:r>
            <a:endParaRPr lang="en-US" sz="1600" b="1" dirty="0" smtClean="0"/>
          </a:p>
          <a:p>
            <a:pPr marL="38100" indent="0">
              <a:lnSpc>
                <a:spcPct val="100000"/>
              </a:lnSpc>
              <a:spcAft>
                <a:spcPts val="300"/>
              </a:spcAft>
              <a:buNone/>
            </a:pPr>
            <a:r>
              <a:rPr lang="en-US" sz="1600" b="1" dirty="0" smtClean="0"/>
              <a:t>FOC course </a:t>
            </a:r>
            <a:r>
              <a:rPr lang="en-US" sz="1600" b="1" dirty="0"/>
              <a:t>r</a:t>
            </a:r>
            <a:r>
              <a:rPr lang="en-US" sz="1600" b="1" dirty="0" smtClean="0"/>
              <a:t>egistrations and coaching appointments:  </a:t>
            </a:r>
            <a:r>
              <a:rPr lang="en-US" sz="1600" b="1" dirty="0" smtClean="0">
                <a:hlinkClick r:id="rId3"/>
              </a:rPr>
              <a:t>www.tinyurl.com/Goodwill-FOC</a:t>
            </a:r>
            <a:r>
              <a:rPr lang="en-US" sz="1600" b="1" dirty="0" smtClean="0"/>
              <a:t> </a:t>
            </a:r>
            <a:endParaRPr lang="en-US" sz="1600" b="1" dirty="0"/>
          </a:p>
          <a:p>
            <a:pPr marL="38100" indent="0">
              <a:lnSpc>
                <a:spcPct val="100000"/>
              </a:lnSpc>
              <a:spcBef>
                <a:spcPts val="0"/>
              </a:spcBef>
              <a:spcAft>
                <a:spcPts val="300"/>
              </a:spcAft>
              <a:buNone/>
            </a:pPr>
            <a:r>
              <a:rPr lang="en-US" sz="1600" b="1" dirty="0" smtClean="0"/>
              <a:t>Contact us! Email</a:t>
            </a:r>
            <a:r>
              <a:rPr lang="en-US" sz="1600" b="1" dirty="0"/>
              <a:t>: </a:t>
            </a:r>
            <a:r>
              <a:rPr lang="en-US" sz="1600" b="1" dirty="0" smtClean="0">
                <a:hlinkClick r:id="rId4"/>
              </a:rPr>
              <a:t>FOC@goodwillwa.org</a:t>
            </a:r>
            <a:r>
              <a:rPr lang="en-US" sz="1600" b="1" dirty="0" smtClean="0"/>
              <a:t> </a:t>
            </a:r>
            <a:r>
              <a:rPr lang="en-US" sz="1600" b="1" dirty="0"/>
              <a:t> </a:t>
            </a:r>
            <a:r>
              <a:rPr lang="en-US" sz="1600" b="1" dirty="0" smtClean="0"/>
              <a:t>- Phone </a:t>
            </a:r>
            <a:r>
              <a:rPr lang="en-US" sz="1600" b="1" dirty="0"/>
              <a:t>(</a:t>
            </a:r>
            <a:r>
              <a:rPr lang="en-US" sz="1600" b="1" dirty="0" smtClean="0"/>
              <a:t>253) 573-6750</a:t>
            </a:r>
            <a:endParaRPr lang="en-US" sz="16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592" y="6037355"/>
            <a:ext cx="526793" cy="731520"/>
          </a:xfrm>
          <a:prstGeom prst="rect">
            <a:avLst/>
          </a:prstGeom>
        </p:spPr>
      </p:pic>
    </p:spTree>
    <p:extLst>
      <p:ext uri="{BB962C8B-B14F-4D97-AF65-F5344CB8AC3E}">
        <p14:creationId xmlns:p14="http://schemas.microsoft.com/office/powerpoint/2010/main" val="2112057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60" y="560977"/>
            <a:ext cx="7021864" cy="519677"/>
          </a:xfrm>
        </p:spPr>
        <p:txBody>
          <a:bodyPr>
            <a:noAutofit/>
          </a:bodyPr>
          <a:lstStyle/>
          <a:p>
            <a:r>
              <a:rPr lang="en-US" b="1" dirty="0" smtClean="0"/>
              <a:t>Goodwill Financial Opportunity Center</a:t>
            </a:r>
            <a:endParaRPr lang="en-US" b="1" dirty="0"/>
          </a:p>
        </p:txBody>
      </p:sp>
      <p:sp>
        <p:nvSpPr>
          <p:cNvPr id="3" name="Text Placeholder 2"/>
          <p:cNvSpPr>
            <a:spLocks noGrp="1"/>
          </p:cNvSpPr>
          <p:nvPr>
            <p:ph type="body" idx="1"/>
          </p:nvPr>
        </p:nvSpPr>
        <p:spPr>
          <a:xfrm>
            <a:off x="636160" y="965200"/>
            <a:ext cx="8118765" cy="5892800"/>
          </a:xfrm>
        </p:spPr>
        <p:txBody>
          <a:bodyPr>
            <a:normAutofit lnSpcReduction="10000"/>
          </a:bodyPr>
          <a:lstStyle/>
          <a:p>
            <a:pPr marL="38100" indent="0">
              <a:buNone/>
            </a:pPr>
            <a:r>
              <a:rPr lang="en-US" sz="1600" b="1" dirty="0" smtClean="0">
                <a:solidFill>
                  <a:srgbClr val="002060"/>
                </a:solidFill>
              </a:rPr>
              <a:t>VITA Free Tax Service</a:t>
            </a:r>
          </a:p>
          <a:p>
            <a:pPr marL="38100" indent="0">
              <a:buNone/>
            </a:pPr>
            <a:r>
              <a:rPr lang="en-US" sz="1600" dirty="0"/>
              <a:t>The </a:t>
            </a:r>
            <a:r>
              <a:rPr lang="en-US" sz="1600" dirty="0" smtClean="0"/>
              <a:t>Volunteer </a:t>
            </a:r>
            <a:r>
              <a:rPr lang="en-US" sz="1600" dirty="0"/>
              <a:t>Income Tax Assistance (</a:t>
            </a:r>
            <a:r>
              <a:rPr lang="en-US" sz="1600" dirty="0" smtClean="0"/>
              <a:t>VITA) program is sponsored by the IRS and offers </a:t>
            </a:r>
            <a:r>
              <a:rPr lang="en-US" sz="1600" dirty="0"/>
              <a:t>free basic tax return preparation to qualified </a:t>
            </a:r>
            <a:r>
              <a:rPr lang="en-US" sz="1600" dirty="0" smtClean="0"/>
              <a:t>individuals who </a:t>
            </a:r>
            <a:r>
              <a:rPr lang="en-US" sz="1600" dirty="0"/>
              <a:t>need assistance in preparing their own tax </a:t>
            </a:r>
            <a:r>
              <a:rPr lang="en-US" sz="1600" dirty="0" smtClean="0"/>
              <a:t>returns.</a:t>
            </a:r>
          </a:p>
          <a:p>
            <a:pPr marL="38100" indent="0">
              <a:buSzPct val="100000"/>
              <a:buNone/>
            </a:pPr>
            <a:r>
              <a:rPr lang="en-US" sz="1600" dirty="0"/>
              <a:t>Goodwill </a:t>
            </a:r>
            <a:r>
              <a:rPr lang="en-US" sz="1600" dirty="0" smtClean="0"/>
              <a:t>partners </a:t>
            </a:r>
            <a:r>
              <a:rPr lang="en-US" sz="1600" dirty="0"/>
              <a:t>with Associated Ministries </a:t>
            </a:r>
            <a:r>
              <a:rPr lang="en-US" sz="1600" dirty="0" smtClean="0"/>
              <a:t>to </a:t>
            </a:r>
            <a:r>
              <a:rPr lang="en-US" sz="1600" dirty="0"/>
              <a:t>provide </a:t>
            </a:r>
            <a:r>
              <a:rPr lang="en-US" sz="1600" dirty="0" smtClean="0"/>
              <a:t>free VITA </a:t>
            </a:r>
            <a:r>
              <a:rPr lang="en-US" sz="1600" dirty="0"/>
              <a:t>Tax </a:t>
            </a:r>
            <a:r>
              <a:rPr lang="en-US" sz="1600" dirty="0" smtClean="0"/>
              <a:t>services at our Tacoma Goodwill </a:t>
            </a:r>
            <a:r>
              <a:rPr lang="en-US" sz="1600" dirty="0" err="1" smtClean="0"/>
              <a:t>Milgard</a:t>
            </a:r>
            <a:r>
              <a:rPr lang="en-US" sz="1600" dirty="0" smtClean="0"/>
              <a:t> Work Opportunity Center.</a:t>
            </a:r>
            <a:r>
              <a:rPr lang="en-US" sz="1600" dirty="0"/>
              <a:t>  </a:t>
            </a:r>
            <a:endParaRPr lang="en-US" sz="1600" dirty="0" smtClean="0"/>
          </a:p>
          <a:p>
            <a:pPr marL="38100" indent="0">
              <a:buSzPct val="100000"/>
              <a:buNone/>
            </a:pPr>
            <a:r>
              <a:rPr lang="en-US" sz="1600" i="1" dirty="0" smtClean="0"/>
              <a:t>VITA site Facts</a:t>
            </a:r>
          </a:p>
          <a:p>
            <a:pPr>
              <a:buSzPct val="100000"/>
              <a:buFont typeface="Wingdings" panose="05000000000000000000" pitchFamily="2" charset="2"/>
              <a:buChar char="§"/>
            </a:pPr>
            <a:r>
              <a:rPr lang="en-US" sz="1600" dirty="0"/>
              <a:t>S</a:t>
            </a:r>
            <a:r>
              <a:rPr lang="en-US" sz="1600" dirty="0" smtClean="0"/>
              <a:t>taff </a:t>
            </a:r>
            <a:r>
              <a:rPr lang="en-US" sz="1600" dirty="0"/>
              <a:t>and community volunteers </a:t>
            </a:r>
            <a:r>
              <a:rPr lang="en-US" sz="1600" dirty="0" smtClean="0"/>
              <a:t>at sites must pass 1 or more IRS certification exams</a:t>
            </a:r>
          </a:p>
          <a:p>
            <a:pPr>
              <a:buSzPct val="100000"/>
              <a:buFont typeface="Wingdings" panose="05000000000000000000" pitchFamily="2" charset="2"/>
              <a:buChar char="§"/>
            </a:pPr>
            <a:r>
              <a:rPr lang="en-US" sz="1600" dirty="0" smtClean="0"/>
              <a:t>VITA sites have a 95% average accuracy rate while paid preparer sites (other than CPAs) have a 60% average accuracy rate. </a:t>
            </a:r>
          </a:p>
          <a:p>
            <a:pPr>
              <a:buSzPct val="100000"/>
              <a:buFont typeface="Wingdings" panose="05000000000000000000" pitchFamily="2" charset="2"/>
              <a:buChar char="§"/>
            </a:pPr>
            <a:r>
              <a:rPr lang="en-US" sz="1600" dirty="0" smtClean="0"/>
              <a:t>Some sites including Goodwill assist with filing </a:t>
            </a:r>
            <a:r>
              <a:rPr lang="en-US" sz="1600" dirty="0"/>
              <a:t>past tax returns </a:t>
            </a:r>
            <a:r>
              <a:rPr lang="en-US" sz="1600" dirty="0" smtClean="0"/>
              <a:t>up to 3 years back.</a:t>
            </a:r>
            <a:endParaRPr lang="en-US" sz="1600" dirty="0"/>
          </a:p>
          <a:p>
            <a:pPr marL="38100" indent="0">
              <a:buSzPct val="100000"/>
              <a:buNone/>
            </a:pPr>
            <a:r>
              <a:rPr lang="en-US" sz="1600" i="1" dirty="0" smtClean="0"/>
              <a:t>VITA sites can assist with:</a:t>
            </a:r>
          </a:p>
          <a:p>
            <a:pPr>
              <a:buSzPct val="100000"/>
              <a:buFont typeface="Wingdings" panose="05000000000000000000" pitchFamily="2" charset="2"/>
              <a:buChar char="§"/>
            </a:pPr>
            <a:r>
              <a:rPr lang="en-US" sz="1600" dirty="0" smtClean="0"/>
              <a:t>Personal Tax Return preparation for taxpayers with incomes generally under $63,398</a:t>
            </a:r>
          </a:p>
          <a:p>
            <a:pPr>
              <a:buSzPct val="100000"/>
              <a:buFont typeface="Wingdings" panose="05000000000000000000" pitchFamily="2" charset="2"/>
              <a:buChar char="§"/>
            </a:pPr>
            <a:r>
              <a:rPr lang="en-US" sz="1600" dirty="0" smtClean="0"/>
              <a:t>Basic income including W2, 1099, Military, </a:t>
            </a:r>
            <a:r>
              <a:rPr lang="en-US" sz="1600" dirty="0"/>
              <a:t>r</a:t>
            </a:r>
            <a:r>
              <a:rPr lang="en-US" sz="1600" dirty="0" smtClean="0"/>
              <a:t>etirement, sole-proprietor business (Uber, Lyft, etc.), most capital gains, interest &amp; dividends, and more.</a:t>
            </a:r>
          </a:p>
          <a:p>
            <a:pPr>
              <a:buSzPct val="100000"/>
              <a:buFont typeface="Wingdings" panose="05000000000000000000" pitchFamily="2" charset="2"/>
              <a:buChar char="§"/>
            </a:pPr>
            <a:r>
              <a:rPr lang="en-US" sz="1600" dirty="0" smtClean="0"/>
              <a:t>WA State Working Families Tax Credit</a:t>
            </a:r>
          </a:p>
          <a:p>
            <a:pPr marL="38100" indent="0">
              <a:buSzPct val="100000"/>
              <a:buNone/>
            </a:pPr>
            <a:r>
              <a:rPr lang="en-US" sz="1600" i="1" dirty="0" smtClean="0"/>
              <a:t>VITA sites cannot assist with:</a:t>
            </a:r>
          </a:p>
          <a:p>
            <a:pPr>
              <a:buSzPct val="100000"/>
              <a:buFont typeface="Wingdings" panose="05000000000000000000" pitchFamily="2" charset="2"/>
              <a:buChar char="§"/>
            </a:pPr>
            <a:r>
              <a:rPr lang="en-US" sz="1600" dirty="0" smtClean="0"/>
              <a:t>Married Filing Separate returns (in Community Property States like Washington)</a:t>
            </a:r>
          </a:p>
          <a:p>
            <a:pPr>
              <a:buSzPct val="100000"/>
              <a:buFont typeface="Wingdings" panose="05000000000000000000" pitchFamily="2" charset="2"/>
              <a:buChar char="§"/>
            </a:pPr>
            <a:r>
              <a:rPr lang="en-US" sz="1600" dirty="0" smtClean="0"/>
              <a:t>Complex income (large business, rental property, come kinds of capital gains)</a:t>
            </a:r>
          </a:p>
          <a:p>
            <a:pPr marL="38100" indent="0">
              <a:lnSpc>
                <a:spcPct val="150000"/>
              </a:lnSpc>
              <a:buSzPct val="100000"/>
              <a:buNone/>
            </a:pPr>
            <a:r>
              <a:rPr lang="en-US" sz="1600" b="1" dirty="0">
                <a:solidFill>
                  <a:srgbClr val="002060"/>
                </a:solidFill>
              </a:rPr>
              <a:t>Pierce County </a:t>
            </a:r>
            <a:r>
              <a:rPr lang="en-US" sz="1600" b="1" dirty="0" smtClean="0">
                <a:solidFill>
                  <a:srgbClr val="002060"/>
                </a:solidFill>
              </a:rPr>
              <a:t>VITA tax </a:t>
            </a:r>
            <a:r>
              <a:rPr lang="en-US" sz="1600" b="1" dirty="0">
                <a:solidFill>
                  <a:srgbClr val="002060"/>
                </a:solidFill>
              </a:rPr>
              <a:t>site </a:t>
            </a:r>
            <a:r>
              <a:rPr lang="en-US" sz="1600" b="1" dirty="0" smtClean="0">
                <a:solidFill>
                  <a:srgbClr val="002060"/>
                </a:solidFill>
              </a:rPr>
              <a:t>appointments: </a:t>
            </a:r>
            <a:r>
              <a:rPr lang="en-US" sz="1600" b="1" dirty="0" smtClean="0">
                <a:solidFill>
                  <a:srgbClr val="002060"/>
                </a:solidFill>
                <a:hlinkClick r:id="rId3"/>
              </a:rPr>
              <a:t>www.goodwillwa.as.me</a:t>
            </a:r>
            <a:r>
              <a:rPr lang="en-US" sz="1600" b="1" dirty="0" smtClean="0">
                <a:solidFill>
                  <a:srgbClr val="002060"/>
                </a:solidFill>
              </a:rPr>
              <a:t> </a:t>
            </a:r>
            <a:endParaRPr lang="en-US" sz="1600" b="1" dirty="0">
              <a:solidFill>
                <a:srgbClr val="002060"/>
              </a:solidFill>
            </a:endParaRPr>
          </a:p>
          <a:p>
            <a:pPr marL="38100" indent="0">
              <a:buSzPct val="100000"/>
              <a:buNone/>
            </a:pPr>
            <a:r>
              <a:rPr lang="en-US" sz="1600" b="1" dirty="0" smtClean="0">
                <a:solidFill>
                  <a:srgbClr val="002060"/>
                </a:solidFill>
              </a:rPr>
              <a:t>VITA program information and National site locator tool: </a:t>
            </a:r>
            <a:r>
              <a:rPr lang="en-US" sz="1600" b="1" dirty="0" smtClean="0">
                <a:solidFill>
                  <a:srgbClr val="002060"/>
                </a:solidFill>
                <a:hlinkClick r:id="rId4"/>
              </a:rPr>
              <a:t>www.irs.gov/vita</a:t>
            </a:r>
            <a:r>
              <a:rPr lang="en-US" sz="1600" b="1" dirty="0" smtClean="0">
                <a:solidFill>
                  <a:srgbClr val="002060"/>
                </a:solidFill>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1288" y="5665084"/>
            <a:ext cx="658491" cy="914400"/>
          </a:xfrm>
          <a:prstGeom prst="rect">
            <a:avLst/>
          </a:prstGeom>
        </p:spPr>
      </p:pic>
    </p:spTree>
    <p:extLst>
      <p:ext uri="{BB962C8B-B14F-4D97-AF65-F5344CB8AC3E}">
        <p14:creationId xmlns:p14="http://schemas.microsoft.com/office/powerpoint/2010/main" val="1697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132" y="5277700"/>
            <a:ext cx="2198078" cy="64008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94" y="1592421"/>
            <a:ext cx="7750212" cy="3673158"/>
          </a:xfrm>
          <a:prstGeom prst="rect">
            <a:avLst/>
          </a:prstGeom>
        </p:spPr>
      </p:pic>
      <p:sp>
        <p:nvSpPr>
          <p:cNvPr id="4" name="Title 3"/>
          <p:cNvSpPr>
            <a:spLocks noGrp="1"/>
          </p:cNvSpPr>
          <p:nvPr>
            <p:ph type="title"/>
          </p:nvPr>
        </p:nvSpPr>
        <p:spPr/>
        <p:txBody>
          <a:bodyPr/>
          <a:lstStyle/>
          <a:p>
            <a:r>
              <a:rPr lang="en-US" dirty="0" smtClean="0"/>
              <a:t>Goodwill Work Opportunity Center Vocational &amp; Career Hub Team!</a:t>
            </a:r>
            <a:endParaRPr lang="en-US" dirty="0"/>
          </a:p>
        </p:txBody>
      </p:sp>
      <p:sp>
        <p:nvSpPr>
          <p:cNvPr id="5" name="Rectangle 4"/>
          <p:cNvSpPr/>
          <p:nvPr/>
        </p:nvSpPr>
        <p:spPr>
          <a:xfrm>
            <a:off x="410936" y="5461245"/>
            <a:ext cx="3148693" cy="882293"/>
          </a:xfrm>
          <a:prstGeom prst="rect">
            <a:avLst/>
          </a:prstGeom>
        </p:spPr>
        <p:txBody>
          <a:bodyPr wrap="square">
            <a:spAutoFit/>
          </a:bodyPr>
          <a:lstStyle/>
          <a:p>
            <a:pPr>
              <a:spcAft>
                <a:spcPts val="200"/>
              </a:spcAft>
            </a:pPr>
            <a:r>
              <a:rPr lang="en-US" sz="1600" dirty="0" smtClean="0">
                <a:solidFill>
                  <a:srgbClr val="002060"/>
                </a:solidFill>
              </a:rPr>
              <a:t>Career Hub </a:t>
            </a:r>
          </a:p>
          <a:p>
            <a:pPr>
              <a:spcAft>
                <a:spcPts val="200"/>
              </a:spcAft>
            </a:pPr>
            <a:r>
              <a:rPr lang="en-US" sz="1600" dirty="0" smtClean="0">
                <a:solidFill>
                  <a:srgbClr val="002060"/>
                </a:solidFill>
              </a:rPr>
              <a:t>Email</a:t>
            </a:r>
            <a:r>
              <a:rPr lang="en-US" sz="1600" dirty="0">
                <a:solidFill>
                  <a:srgbClr val="002060"/>
                </a:solidFill>
              </a:rPr>
              <a:t>: </a:t>
            </a:r>
            <a:r>
              <a:rPr lang="en-US" sz="1600" dirty="0">
                <a:solidFill>
                  <a:srgbClr val="002060"/>
                </a:solidFill>
                <a:hlinkClick r:id="rId5"/>
              </a:rPr>
              <a:t>CareerHub@goodwillwa.org</a:t>
            </a:r>
            <a:endParaRPr lang="en-US" sz="1600" dirty="0">
              <a:solidFill>
                <a:srgbClr val="002060"/>
              </a:solidFill>
            </a:endParaRPr>
          </a:p>
          <a:p>
            <a:pPr>
              <a:spcAft>
                <a:spcPts val="200"/>
              </a:spcAft>
            </a:pPr>
            <a:r>
              <a:rPr lang="en-US" sz="1600" dirty="0">
                <a:solidFill>
                  <a:srgbClr val="002060"/>
                </a:solidFill>
              </a:rPr>
              <a:t>Phone: </a:t>
            </a:r>
            <a:r>
              <a:rPr lang="en-US" sz="1600" dirty="0" smtClean="0">
                <a:solidFill>
                  <a:srgbClr val="002060"/>
                </a:solidFill>
              </a:rPr>
              <a:t>253-573-6508</a:t>
            </a:r>
          </a:p>
        </p:txBody>
      </p:sp>
      <p:sp>
        <p:nvSpPr>
          <p:cNvPr id="6" name="Rectangle 5"/>
          <p:cNvSpPr/>
          <p:nvPr/>
        </p:nvSpPr>
        <p:spPr>
          <a:xfrm>
            <a:off x="3656132" y="5461245"/>
            <a:ext cx="2699657" cy="913070"/>
          </a:xfrm>
          <a:prstGeom prst="rect">
            <a:avLst/>
          </a:prstGeom>
        </p:spPr>
        <p:txBody>
          <a:bodyPr wrap="square">
            <a:spAutoFit/>
          </a:bodyPr>
          <a:lstStyle/>
          <a:p>
            <a:pPr>
              <a:spcAft>
                <a:spcPts val="200"/>
              </a:spcAft>
            </a:pPr>
            <a:r>
              <a:rPr lang="en-US" sz="1600" dirty="0">
                <a:solidFill>
                  <a:srgbClr val="002060"/>
                </a:solidFill>
              </a:rPr>
              <a:t>Financial Opportunity Center</a:t>
            </a:r>
          </a:p>
          <a:p>
            <a:pPr>
              <a:spcAft>
                <a:spcPts val="200"/>
              </a:spcAft>
            </a:pPr>
            <a:r>
              <a:rPr lang="en-US" sz="1600" dirty="0">
                <a:solidFill>
                  <a:srgbClr val="002060"/>
                </a:solidFill>
              </a:rPr>
              <a:t>Email: </a:t>
            </a:r>
            <a:r>
              <a:rPr lang="en-US" sz="1600" dirty="0">
                <a:solidFill>
                  <a:srgbClr val="002060"/>
                </a:solidFill>
                <a:hlinkClick r:id="rId6"/>
              </a:rPr>
              <a:t>FOC@goodwillwa.org</a:t>
            </a:r>
            <a:endParaRPr lang="en-US" sz="1600" dirty="0">
              <a:solidFill>
                <a:srgbClr val="002060"/>
              </a:solidFill>
            </a:endParaRPr>
          </a:p>
          <a:p>
            <a:pPr>
              <a:spcAft>
                <a:spcPts val="200"/>
              </a:spcAft>
            </a:pPr>
            <a:r>
              <a:rPr lang="en-US" sz="1600" dirty="0">
                <a:solidFill>
                  <a:srgbClr val="002060"/>
                </a:solidFill>
              </a:rPr>
              <a:t>Phone: 253-573-6750</a:t>
            </a:r>
            <a:endParaRPr lang="en-US" sz="1600" dirty="0">
              <a:solidFill>
                <a:srgbClr val="002060"/>
              </a:solidFill>
            </a:endParaRPr>
          </a:p>
        </p:txBody>
      </p:sp>
    </p:spTree>
    <p:extLst>
      <p:ext uri="{BB962C8B-B14F-4D97-AF65-F5344CB8AC3E}">
        <p14:creationId xmlns:p14="http://schemas.microsoft.com/office/powerpoint/2010/main" val="1513224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C3EE8F3EADFD4F992EF695283F0EC6" ma:contentTypeVersion="8" ma:contentTypeDescription="Create a new document." ma:contentTypeScope="" ma:versionID="dbe2dd412bc5cddd43514faa06d0c4ac">
  <xsd:schema xmlns:xsd="http://www.w3.org/2001/XMLSchema" xmlns:xs="http://www.w3.org/2001/XMLSchema" xmlns:p="http://schemas.microsoft.com/office/2006/metadata/properties" xmlns:ns2="120d624e-7386-4e03-8e22-a8bb6adb99b9" targetNamespace="http://schemas.microsoft.com/office/2006/metadata/properties" ma:root="true" ma:fieldsID="9aabbb8285d5fb606abe37c1e6891b2e" ns2:_="">
    <xsd:import namespace="120d624e-7386-4e03-8e22-a8bb6adb99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d624e-7386-4e03-8e22-a8bb6adb99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120d624e-7386-4e03-8e22-a8bb6adb99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514AAF-C0BF-47CB-8299-F1BDF234A9A4}"/>
</file>

<file path=customXml/itemProps2.xml><?xml version="1.0" encoding="utf-8"?>
<ds:datastoreItem xmlns:ds="http://schemas.openxmlformats.org/officeDocument/2006/customXml" ds:itemID="{BF525394-854D-4B4C-B08A-607359DCB0BC}">
  <ds:schemaRefs>
    <ds:schemaRef ds:uri="http://purl.org/dc/terms/"/>
    <ds:schemaRef ds:uri="http://schemas.microsoft.com/office/2006/documentManagement/types"/>
    <ds:schemaRef ds:uri="61efafd8-0d97-4eef-91a7-2fe122dbb3e0"/>
    <ds:schemaRef ds:uri="http://schemas.openxmlformats.org/package/2006/metadata/core-properties"/>
    <ds:schemaRef ds:uri="http://purl.org/dc/elements/1.1/"/>
    <ds:schemaRef ds:uri="http://schemas.microsoft.com/office/infopath/2007/PartnerControls"/>
    <ds:schemaRef ds:uri="56855d62-6be4-4ede-a34f-31081cacafbd"/>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650D758-BBD5-4E13-8C40-7CBA45DF8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396</TotalTime>
  <Words>1111</Words>
  <Application>Microsoft Office PowerPoint</Application>
  <PresentationFormat>On-screen Show (4:3)</PresentationFormat>
  <Paragraphs>77</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Lato</vt:lpstr>
      <vt:lpstr>Raleway</vt:lpstr>
      <vt:lpstr>Arial</vt:lpstr>
      <vt:lpstr>Calibri Light</vt:lpstr>
      <vt:lpstr>Calibri</vt:lpstr>
      <vt:lpstr>Wingdings</vt:lpstr>
      <vt:lpstr>Office Theme</vt:lpstr>
      <vt:lpstr>PowerPoint Presentation</vt:lpstr>
      <vt:lpstr>Goodwill of the Olympics &amp; Rainier Region  Our Vision &amp; Mission</vt:lpstr>
      <vt:lpstr>PowerPoint Presentation</vt:lpstr>
      <vt:lpstr>Goodwill Work Opportunity Center Career Hub </vt:lpstr>
      <vt:lpstr>Goodwill Work Opportunity Center</vt:lpstr>
      <vt:lpstr>Goodwill Financial Opportunity Center</vt:lpstr>
      <vt:lpstr>Goodwill Financial Opportunity Center</vt:lpstr>
      <vt:lpstr>Goodwill Financial Opportunity Center</vt:lpstr>
      <vt:lpstr>Goodwill Work Opportunity Center Vocational &amp; Career Hub Team!</vt:lpstr>
      <vt:lpstr>Find all Goodwill current program Flyers at www.tinyurl.com/GoodwillFlyers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Because Jobs Change Lives</dc:title>
  <dc:creator>Lucie Patton</dc:creator>
  <cp:lastModifiedBy>Heather Little</cp:lastModifiedBy>
  <cp:revision>554</cp:revision>
  <cp:lastPrinted>2019-01-22T23:43:35Z</cp:lastPrinted>
  <dcterms:modified xsi:type="dcterms:W3CDTF">2024-02-28T21:04:52Z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0x01010057C3EE8F3EADFD4F992EF695283F0EC6</vt:lpwstr>
  </property>
  <property fmtid="{D5CDD505-2E9C-101B-9397-08002B2CF9AE}" pid="3" name="_dlc_DocIdItemGuid">
    <vt:lpwstr>96dbc256-1adb-4911-8fd0-9bb8315cd5bb</vt:lpwstr>
  </property>
  <property fmtid="{D5CDD505-2E9C-101B-9397-08002B2CF9AE}" pid="4" name="MediaServiceImageTags">
    <vt:lpwstr/>
  </property>
  <property fmtid="{D5CDD505-2E9C-101B-9397-08002B2CF9AE}" pid="5" name="Order">
    <vt:r8>1051700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